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1" r:id="rId2"/>
    <p:sldId id="257" r:id="rId3"/>
    <p:sldId id="271" r:id="rId4"/>
    <p:sldId id="272" r:id="rId5"/>
    <p:sldId id="273" r:id="rId6"/>
    <p:sldId id="274" r:id="rId7"/>
    <p:sldId id="275" r:id="rId8"/>
    <p:sldId id="277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4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47DB3-ED72-4604-80A7-23CB268C10CF}" v="5137" dt="2022-10-07T08:37:06.511"/>
    <p1510:client id="{58230FCA-4A76-463E-9D4F-05B7E85267FE}" v="1809" dt="2022-10-06T23:52:42.574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8945" autoAdjust="0"/>
  </p:normalViewPr>
  <p:slideViewPr>
    <p:cSldViewPr snapToGrid="0">
      <p:cViewPr varScale="1">
        <p:scale>
          <a:sx n="142" d="100"/>
          <a:sy n="142" d="100"/>
        </p:scale>
        <p:origin x="948" y="1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presentation describes things in order of development, not algorithm 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7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3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7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85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59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76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4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81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96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62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33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9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10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07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94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52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81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12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12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42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27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757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90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3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98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44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889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52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0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Computers are good at numeric calculations</a:t>
            </a:r>
          </a:p>
          <a:p>
            <a:r>
              <a:rPr lang="en-GB" dirty="0"/>
              <a:t>Cannot deal with symbolic equations</a:t>
            </a:r>
          </a:p>
          <a:p>
            <a:endParaRPr lang="en-GB" dirty="0"/>
          </a:p>
          <a:p>
            <a:r>
              <a:rPr lang="en-GB" dirty="0"/>
              <a:t>We’re used to symbolic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929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37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042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82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27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76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55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10/7/2022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10/7/2022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10/7/2022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10/7/2022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10/7/2022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Symbolic Mathematics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Toby Davis U6VS – Help Project 2022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E1C4-DE10-D695-ACE5-A8F0973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mathui.cpp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87F0C-E105-7768-F40D-AE8D80192A77}"/>
              </a:ext>
            </a:extLst>
          </p:cNvPr>
          <p:cNvSpPr txBox="1"/>
          <p:nvPr/>
        </p:nvSpPr>
        <p:spPr>
          <a:xfrm>
            <a:off x="1295400" y="1771945"/>
            <a:ext cx="6868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Uses a pattern matching system to evaluate expressions.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4676B-80B2-D5A0-6A4F-D38E684E46E0}"/>
              </a:ext>
            </a:extLst>
          </p:cNvPr>
          <p:cNvSpPr txBox="1"/>
          <p:nvPr/>
        </p:nvSpPr>
        <p:spPr>
          <a:xfrm>
            <a:off x="1295397" y="2862646"/>
            <a:ext cx="6868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Far more limited than Mathematica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5C395-0740-7C35-54B7-6787FB6BA521}"/>
              </a:ext>
            </a:extLst>
          </p:cNvPr>
          <p:cNvSpPr txBox="1"/>
          <p:nvPr/>
        </p:nvSpPr>
        <p:spPr>
          <a:xfrm>
            <a:off x="1295398" y="3584016"/>
            <a:ext cx="6868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Overall, a very effective system, though with limited equation solving and no integration functionality.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B24508-617C-A657-2A91-479DFEC6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152" y="539469"/>
            <a:ext cx="3878112" cy="19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E1C4-DE10-D695-ACE5-A8F0973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SymEngine</a:t>
            </a:r>
            <a:r>
              <a:rPr lang="en-GB" dirty="0"/>
              <a:t> (and Derivatives)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87F0C-E105-7768-F40D-AE8D80192A77}"/>
              </a:ext>
            </a:extLst>
          </p:cNvPr>
          <p:cNvSpPr txBox="1"/>
          <p:nvPr/>
        </p:nvSpPr>
        <p:spPr>
          <a:xfrm>
            <a:off x="1295400" y="1771945"/>
            <a:ext cx="6868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An incredibly powerful C++ library for symbolic mathematics</a:t>
            </a:r>
          </a:p>
        </p:txBody>
      </p:sp>
      <p:pic>
        <p:nvPicPr>
          <p:cNvPr id="5122" name="Picture 2" descr="SageMath Logo">
            <a:extLst>
              <a:ext uri="{FF2B5EF4-FFF2-40B4-BE49-F238E27FC236}">
                <a16:creationId xmlns:a16="http://schemas.microsoft.com/office/drawing/2014/main" id="{8EBCD232-1119-3483-79C6-01CB58E7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23" y="337674"/>
            <a:ext cx="2844801" cy="78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3017D-7F90-E6B5-11ED-15B5FCBDF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223" y="1287379"/>
            <a:ext cx="2844801" cy="999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2B1677-CC74-FAD0-19AE-500D95C31781}"/>
              </a:ext>
            </a:extLst>
          </p:cNvPr>
          <p:cNvSpPr txBox="1"/>
          <p:nvPr/>
        </p:nvSpPr>
        <p:spPr>
          <a:xfrm>
            <a:off x="1295400" y="2585793"/>
            <a:ext cx="6868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Is able so solve, differentiate and integrate equations as well as much more.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4CC64-FBD0-7F66-6B21-54521FC870D5}"/>
              </a:ext>
            </a:extLst>
          </p:cNvPr>
          <p:cNvSpPr txBox="1"/>
          <p:nvPr/>
        </p:nvSpPr>
        <p:spPr>
          <a:xfrm>
            <a:off x="1295399" y="3441211"/>
            <a:ext cx="6868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Is a key dependency for many other math libraries, such as </a:t>
            </a:r>
            <a:r>
              <a:rPr lang="en-GB" sz="2400" dirty="0" err="1"/>
              <a:t>SymPy</a:t>
            </a:r>
            <a:r>
              <a:rPr lang="en-GB" sz="2400" dirty="0"/>
              <a:t>, for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04033-8732-D6B1-8015-6930D870F9EB}"/>
              </a:ext>
            </a:extLst>
          </p:cNvPr>
          <p:cNvSpPr txBox="1"/>
          <p:nvPr/>
        </p:nvSpPr>
        <p:spPr>
          <a:xfrm>
            <a:off x="1295398" y="4296629"/>
            <a:ext cx="6868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Unfortunately, it is a very large framework and is difficult to compile without specific tools. It also requires other libraries to be installed, which is difficult for some users.</a:t>
            </a:r>
          </a:p>
        </p:txBody>
      </p:sp>
    </p:spTree>
    <p:extLst>
      <p:ext uri="{BB962C8B-B14F-4D97-AF65-F5344CB8AC3E}">
        <p14:creationId xmlns:p14="http://schemas.microsoft.com/office/powerpoint/2010/main" val="3597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E1C4-DE10-D695-ACE5-A8F0973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Be Learned From These?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86568A-58EA-4AB8-0477-4F5F409224A6}"/>
              </a:ext>
            </a:extLst>
          </p:cNvPr>
          <p:cNvSpPr txBox="1">
            <a:spLocks/>
          </p:cNvSpPr>
          <p:nvPr/>
        </p:nvSpPr>
        <p:spPr>
          <a:xfrm>
            <a:off x="1295399" y="1933389"/>
            <a:ext cx="9767047" cy="38099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recursive, pointer-based approach seems to be optimal</a:t>
            </a:r>
          </a:p>
          <a:p>
            <a:r>
              <a:rPr lang="en-US" dirty="0"/>
              <a:t>Many libraries are simply too large to be used in small-scale projects</a:t>
            </a:r>
          </a:p>
          <a:p>
            <a:r>
              <a:rPr lang="en-US" dirty="0"/>
              <a:t>Lightweight libraires often lack functionality</a:t>
            </a:r>
          </a:p>
          <a:p>
            <a:r>
              <a:rPr lang="en-US" dirty="0"/>
              <a:t>A fully featured symbolic mathematics implementation should support the following:</a:t>
            </a:r>
          </a:p>
          <a:p>
            <a:pPr lvl="1"/>
            <a:r>
              <a:rPr lang="en-US" dirty="0"/>
              <a:t>Evaluation of numeric equations</a:t>
            </a:r>
          </a:p>
          <a:p>
            <a:pPr lvl="1"/>
            <a:r>
              <a:rPr lang="en-US" dirty="0"/>
              <a:t>Simplification</a:t>
            </a:r>
          </a:p>
          <a:p>
            <a:pPr lvl="1"/>
            <a:r>
              <a:rPr lang="en-US" dirty="0"/>
              <a:t>Integration and Differentiation</a:t>
            </a:r>
          </a:p>
          <a:p>
            <a:pPr lvl="1"/>
            <a:r>
              <a:rPr lang="en-US" dirty="0"/>
              <a:t>Series simplifications</a:t>
            </a:r>
          </a:p>
          <a:p>
            <a:pPr lvl="1"/>
            <a:r>
              <a:rPr lang="en-US" dirty="0"/>
              <a:t>A wide range of built-in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9B0E5-C4CC-B39E-2117-3154073B47D5}"/>
              </a:ext>
            </a:extLst>
          </p:cNvPr>
          <p:cNvSpPr txBox="1"/>
          <p:nvPr/>
        </p:nvSpPr>
        <p:spPr>
          <a:xfrm>
            <a:off x="7088093" y="4001997"/>
            <a:ext cx="2665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Note: Some of these features are incredibly complex, and are far beyond the scope of this project.</a:t>
            </a:r>
          </a:p>
        </p:txBody>
      </p:sp>
    </p:spTree>
    <p:extLst>
      <p:ext uri="{BB962C8B-B14F-4D97-AF65-F5344CB8AC3E}">
        <p14:creationId xmlns:p14="http://schemas.microsoft.com/office/powerpoint/2010/main" val="391191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3602-1A29-DFC1-A2F5-A40427C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This Be Implemented?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E22E6-3F4C-B88D-A5ED-6DE3A708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Exploring potential implementation methods and their pros/cons</a:t>
            </a:r>
          </a:p>
        </p:txBody>
      </p:sp>
    </p:spTree>
    <p:extLst>
      <p:ext uri="{BB962C8B-B14F-4D97-AF65-F5344CB8AC3E}">
        <p14:creationId xmlns:p14="http://schemas.microsoft.com/office/powerpoint/2010/main" val="11307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E1C4-DE10-D695-ACE5-A8F0973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System Need to be Capable of?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86568A-58EA-4AB8-0477-4F5F409224A6}"/>
              </a:ext>
            </a:extLst>
          </p:cNvPr>
          <p:cNvSpPr txBox="1">
            <a:spLocks/>
          </p:cNvSpPr>
          <p:nvPr/>
        </p:nvSpPr>
        <p:spPr>
          <a:xfrm>
            <a:off x="1295399" y="1933389"/>
            <a:ext cx="9767047" cy="380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BBC3EE-73EF-BB4E-3777-2422573FBE8F}"/>
              </a:ext>
            </a:extLst>
          </p:cNvPr>
          <p:cNvSpPr txBox="1">
            <a:spLocks/>
          </p:cNvSpPr>
          <p:nvPr/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ability to store an equation containing scalars, operations, functions and more</a:t>
            </a:r>
          </a:p>
          <a:p>
            <a:r>
              <a:rPr lang="en-US" dirty="0"/>
              <a:t>A means of evaluating a given equation, given it contains only numbers</a:t>
            </a:r>
          </a:p>
          <a:p>
            <a:r>
              <a:rPr lang="en-US" dirty="0"/>
              <a:t>A way to substitute values for variables (not necessarily substituting scalars)</a:t>
            </a:r>
          </a:p>
          <a:p>
            <a:r>
              <a:rPr lang="en-US" dirty="0"/>
              <a:t>Methods for differentiating and integrating equations </a:t>
            </a:r>
            <a:r>
              <a:rPr lang="en-US" b="1" i="1" dirty="0"/>
              <a:t>symbolically</a:t>
            </a:r>
          </a:p>
          <a:p>
            <a:r>
              <a:rPr lang="en-US" dirty="0"/>
              <a:t>The ability to reduce an equation into its simplest form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2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E1C4-DE10-D695-ACE5-A8F0973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</a:t>
            </a:r>
            <a:r>
              <a:rPr lang="en-GB" dirty="0">
                <a:latin typeface="Adobe Hebrew" panose="02040503050201020203" pitchFamily="18" charset="-79"/>
                <a:cs typeface="Adobe Hebrew" panose="02040503050201020203" pitchFamily="18" charset="-79"/>
              </a:rPr>
              <a:t>I </a:t>
            </a:r>
            <a:r>
              <a:rPr lang="en-GB" dirty="0"/>
              <a:t>– Compile-Time Evaluation</a:t>
            </a:r>
            <a:endParaRPr lang="en-GB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86568A-58EA-4AB8-0477-4F5F409224A6}"/>
              </a:ext>
            </a:extLst>
          </p:cNvPr>
          <p:cNvSpPr txBox="1">
            <a:spLocks/>
          </p:cNvSpPr>
          <p:nvPr/>
        </p:nvSpPr>
        <p:spPr>
          <a:xfrm>
            <a:off x="1295399" y="1933389"/>
            <a:ext cx="9767047" cy="380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BBC3EE-73EF-BB4E-3777-2422573FBE8F}"/>
              </a:ext>
            </a:extLst>
          </p:cNvPr>
          <p:cNvSpPr txBox="1">
            <a:spLocks/>
          </p:cNvSpPr>
          <p:nvPr/>
        </p:nvSpPr>
        <p:spPr>
          <a:xfrm>
            <a:off x="1295400" y="1981201"/>
            <a:ext cx="9601200" cy="9114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datatypes are defined at compile-time</a:t>
            </a:r>
          </a:p>
          <a:p>
            <a:r>
              <a:rPr lang="en-US" dirty="0"/>
              <a:t>All equations are known by the compiler (i.e., they are actual functions)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7B228B-3EEB-AC6C-AF4E-CE764C116E67}"/>
              </a:ext>
            </a:extLst>
          </p:cNvPr>
          <p:cNvSpPr txBox="1">
            <a:spLocks/>
          </p:cNvSpPr>
          <p:nvPr/>
        </p:nvSpPr>
        <p:spPr>
          <a:xfrm>
            <a:off x="1295398" y="4066989"/>
            <a:ext cx="3372223" cy="181385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Extremely fast</a:t>
            </a:r>
          </a:p>
          <a:p>
            <a:r>
              <a:rPr lang="en-US" dirty="0"/>
              <a:t>Potentially easier to implement</a:t>
            </a:r>
          </a:p>
          <a:p>
            <a:r>
              <a:rPr lang="en-US" dirty="0"/>
              <a:t>Potentially easier to use within the context of C++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057410-9B51-13CB-43CA-0CA7857E3CE3}"/>
              </a:ext>
            </a:extLst>
          </p:cNvPr>
          <p:cNvSpPr txBox="1">
            <a:spLocks/>
          </p:cNvSpPr>
          <p:nvPr/>
        </p:nvSpPr>
        <p:spPr>
          <a:xfrm>
            <a:off x="5284692" y="4066988"/>
            <a:ext cx="4355355" cy="181385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Expressions must be known at compile-time</a:t>
            </a:r>
          </a:p>
          <a:p>
            <a:r>
              <a:rPr lang="en-US" dirty="0"/>
              <a:t>Cannot easily be ported to other languages</a:t>
            </a:r>
          </a:p>
          <a:p>
            <a:r>
              <a:rPr lang="en-US" dirty="0"/>
              <a:t>Slow to compile complex equations due to templatization of functions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79148D-233E-176E-D233-5880C3AA9A8D}"/>
              </a:ext>
            </a:extLst>
          </p:cNvPr>
          <p:cNvSpPr txBox="1">
            <a:spLocks/>
          </p:cNvSpPr>
          <p:nvPr/>
        </p:nvSpPr>
        <p:spPr>
          <a:xfrm>
            <a:off x="1378322" y="3352800"/>
            <a:ext cx="1221443" cy="5805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Pros</a:t>
            </a:r>
            <a:endParaRPr lang="en-GB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A171C7-7903-1EDF-F60C-F295E96F65E9}"/>
              </a:ext>
            </a:extLst>
          </p:cNvPr>
          <p:cNvSpPr txBox="1">
            <a:spLocks/>
          </p:cNvSpPr>
          <p:nvPr/>
        </p:nvSpPr>
        <p:spPr>
          <a:xfrm>
            <a:off x="5284692" y="3342817"/>
            <a:ext cx="1221443" cy="5805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Cons</a:t>
            </a:r>
            <a:endParaRPr lang="en-GB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475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E1C4-DE10-D695-ACE5-A8F0973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</a:t>
            </a:r>
            <a:r>
              <a:rPr lang="en-GB" dirty="0">
                <a:latin typeface="Adobe Hebrew" panose="02040503050201020203" pitchFamily="18" charset="-79"/>
                <a:cs typeface="Adobe Hebrew" panose="02040503050201020203" pitchFamily="18" charset="-79"/>
              </a:rPr>
              <a:t>II </a:t>
            </a:r>
            <a:r>
              <a:rPr lang="en-GB" dirty="0"/>
              <a:t>– Runtime Evaluation</a:t>
            </a:r>
            <a:endParaRPr lang="en-GB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86568A-58EA-4AB8-0477-4F5F409224A6}"/>
              </a:ext>
            </a:extLst>
          </p:cNvPr>
          <p:cNvSpPr txBox="1">
            <a:spLocks/>
          </p:cNvSpPr>
          <p:nvPr/>
        </p:nvSpPr>
        <p:spPr>
          <a:xfrm>
            <a:off x="1295399" y="1933389"/>
            <a:ext cx="9767047" cy="380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BBC3EE-73EF-BB4E-3777-2422573FBE8F}"/>
              </a:ext>
            </a:extLst>
          </p:cNvPr>
          <p:cNvSpPr txBox="1">
            <a:spLocks/>
          </p:cNvSpPr>
          <p:nvPr/>
        </p:nvSpPr>
        <p:spPr>
          <a:xfrm>
            <a:off x="1295399" y="1981200"/>
            <a:ext cx="9665448" cy="121804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Almost everything is defined at runtime</a:t>
            </a:r>
          </a:p>
          <a:p>
            <a:pPr lvl="1"/>
            <a:r>
              <a:rPr lang="en-US" dirty="0"/>
              <a:t>Core functions, operations and algorithms are implemented at compile-time</a:t>
            </a:r>
          </a:p>
          <a:p>
            <a:r>
              <a:rPr lang="en-US" dirty="0"/>
              <a:t>A tree-like structure can be used to store the equation – this is efficient in terms of both memory and processing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7B228B-3EEB-AC6C-AF4E-CE764C116E67}"/>
              </a:ext>
            </a:extLst>
          </p:cNvPr>
          <p:cNvSpPr txBox="1">
            <a:spLocks/>
          </p:cNvSpPr>
          <p:nvPr/>
        </p:nvSpPr>
        <p:spPr>
          <a:xfrm>
            <a:off x="1295397" y="4066989"/>
            <a:ext cx="4645216" cy="19635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Expressions are defined at runtime</a:t>
            </a:r>
          </a:p>
          <a:p>
            <a:r>
              <a:rPr lang="en-US" dirty="0"/>
              <a:t>All processing is done at runtime, meaning greater freedom and customizability</a:t>
            </a:r>
          </a:p>
          <a:p>
            <a:r>
              <a:rPr lang="en-US" dirty="0"/>
              <a:t>Quick to compile and lightweight</a:t>
            </a:r>
          </a:p>
          <a:p>
            <a:r>
              <a:rPr lang="en-US" dirty="0"/>
              <a:t>Easy to use ABI in other languages, as there is no need for template functions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057410-9B51-13CB-43CA-0CA7857E3CE3}"/>
              </a:ext>
            </a:extLst>
          </p:cNvPr>
          <p:cNvSpPr txBox="1">
            <a:spLocks/>
          </p:cNvSpPr>
          <p:nvPr/>
        </p:nvSpPr>
        <p:spPr>
          <a:xfrm>
            <a:off x="6251388" y="4066989"/>
            <a:ext cx="3878729" cy="181385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Slower than compile-time defined system</a:t>
            </a:r>
          </a:p>
          <a:p>
            <a:r>
              <a:rPr lang="en-US" dirty="0"/>
              <a:t>A parser must be implemented to process user input</a:t>
            </a:r>
          </a:p>
          <a:p>
            <a:r>
              <a:rPr lang="en-US" dirty="0"/>
              <a:t>Difficult to implement in statically typed languages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79148D-233E-176E-D233-5880C3AA9A8D}"/>
              </a:ext>
            </a:extLst>
          </p:cNvPr>
          <p:cNvSpPr txBox="1">
            <a:spLocks/>
          </p:cNvSpPr>
          <p:nvPr/>
        </p:nvSpPr>
        <p:spPr>
          <a:xfrm>
            <a:off x="1378322" y="3352800"/>
            <a:ext cx="1221443" cy="5805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Pros</a:t>
            </a:r>
            <a:endParaRPr lang="en-GB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A171C7-7903-1EDF-F60C-F295E96F65E9}"/>
              </a:ext>
            </a:extLst>
          </p:cNvPr>
          <p:cNvSpPr txBox="1">
            <a:spLocks/>
          </p:cNvSpPr>
          <p:nvPr/>
        </p:nvSpPr>
        <p:spPr>
          <a:xfrm>
            <a:off x="6251388" y="3353678"/>
            <a:ext cx="1221443" cy="5805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Cons</a:t>
            </a:r>
            <a:endParaRPr lang="en-GB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546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E1C4-DE10-D695-ACE5-A8F0973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Decisions Made For This Project</a:t>
            </a:r>
            <a:endParaRPr lang="en-GB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86568A-58EA-4AB8-0477-4F5F409224A6}"/>
              </a:ext>
            </a:extLst>
          </p:cNvPr>
          <p:cNvSpPr txBox="1">
            <a:spLocks/>
          </p:cNvSpPr>
          <p:nvPr/>
        </p:nvSpPr>
        <p:spPr>
          <a:xfrm>
            <a:off x="1295399" y="1933389"/>
            <a:ext cx="9767047" cy="380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BBC3EE-73EF-BB4E-3777-2422573FBE8F}"/>
              </a:ext>
            </a:extLst>
          </p:cNvPr>
          <p:cNvSpPr txBox="1">
            <a:spLocks/>
          </p:cNvSpPr>
          <p:nvPr/>
        </p:nvSpPr>
        <p:spPr>
          <a:xfrm>
            <a:off x="1295399" y="1981200"/>
            <a:ext cx="9665448" cy="39056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 a runtime system for symbolic mathematics</a:t>
            </a:r>
          </a:p>
          <a:p>
            <a:r>
              <a:rPr lang="en-US" dirty="0"/>
              <a:t>Written using C++</a:t>
            </a:r>
          </a:p>
          <a:p>
            <a:r>
              <a:rPr lang="en-US" dirty="0"/>
              <a:t>Only differentiation will be implemented, though methods for integration will be explored</a:t>
            </a:r>
          </a:p>
          <a:p>
            <a:r>
              <a:rPr lang="en-US" dirty="0"/>
              <a:t>Only a few rules will be implemented (explained later)</a:t>
            </a:r>
          </a:p>
          <a:p>
            <a:pPr lvl="1"/>
            <a:r>
              <a:rPr lang="en-US" dirty="0"/>
              <a:t>This reduces the length of the program and saves time</a:t>
            </a:r>
          </a:p>
          <a:p>
            <a:pPr lvl="1"/>
            <a:r>
              <a:rPr lang="en-US" dirty="0"/>
              <a:t>Additional rules are trivial to add</a:t>
            </a:r>
          </a:p>
          <a:p>
            <a:r>
              <a:rPr lang="en-US" dirty="0"/>
              <a:t>The program will be a proof-of-concept, not a fully functioning library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3602-1A29-DFC1-A2F5-A40427C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Parser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E22E6-3F4C-B88D-A5ED-6DE3A708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algorithms which process an equation and generate a tree</a:t>
            </a:r>
          </a:p>
        </p:txBody>
      </p:sp>
    </p:spTree>
    <p:extLst>
      <p:ext uri="{BB962C8B-B14F-4D97-AF65-F5344CB8AC3E}">
        <p14:creationId xmlns:p14="http://schemas.microsoft.com/office/powerpoint/2010/main" val="272733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86568A-58EA-4AB8-0477-4F5F409224A6}"/>
              </a:ext>
            </a:extLst>
          </p:cNvPr>
          <p:cNvSpPr txBox="1">
            <a:spLocks/>
          </p:cNvSpPr>
          <p:nvPr/>
        </p:nvSpPr>
        <p:spPr>
          <a:xfrm>
            <a:off x="1295399" y="1933389"/>
            <a:ext cx="9767047" cy="380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Goal of the Parser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71A243-B068-479B-C50E-1DA4B2D4865B}"/>
                  </a:ext>
                </a:extLst>
              </p:cNvPr>
              <p:cNvSpPr txBox="1"/>
              <p:nvPr/>
            </p:nvSpPr>
            <p:spPr>
              <a:xfrm>
                <a:off x="1078233" y="1886059"/>
                <a:ext cx="18802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8+9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⋅10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71A243-B068-479B-C50E-1DA4B2D48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33" y="1886059"/>
                <a:ext cx="188025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53D99B-55E7-96AC-573A-CE3AC757C82D}"/>
                  </a:ext>
                </a:extLst>
              </p:cNvPr>
              <p:cNvSpPr txBox="1"/>
              <p:nvPr/>
            </p:nvSpPr>
            <p:spPr>
              <a:xfrm>
                <a:off x="4715878" y="1886059"/>
                <a:ext cx="14871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53D99B-55E7-96AC-573A-CE3AC757C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878" y="1886059"/>
                <a:ext cx="148713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78EC14B-050F-2977-3DDA-26463888F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688" y="2364276"/>
            <a:ext cx="1977066" cy="2366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9C4C0D-BBA9-04F9-EFA7-65900A47ABAB}"/>
                  </a:ext>
                </a:extLst>
              </p:cNvPr>
              <p:cNvSpPr txBox="1"/>
              <p:nvPr/>
            </p:nvSpPr>
            <p:spPr>
              <a:xfrm>
                <a:off x="8713875" y="1689227"/>
                <a:ext cx="1528560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9C4C0D-BBA9-04F9-EFA7-65900A47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875" y="1689227"/>
                <a:ext cx="1528560" cy="8180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522C6F8F-BCEC-43EE-C4BA-C58B84992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719" y="2742507"/>
            <a:ext cx="2823758" cy="3059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8F4774-934E-086B-9D72-4C2A6FE54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62" y="2445806"/>
            <a:ext cx="2162173" cy="174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symbolic mathematics, and why is it useful?</a:t>
            </a:r>
          </a:p>
          <a:p>
            <a:r>
              <a:rPr lang="en-US" dirty="0"/>
              <a:t>What already exists, and what are the flaws with those systems?</a:t>
            </a:r>
          </a:p>
          <a:p>
            <a:r>
              <a:rPr lang="en-US" dirty="0"/>
              <a:t>How can we implement a system capable of processing equations symbolically?</a:t>
            </a:r>
          </a:p>
          <a:p>
            <a:r>
              <a:rPr lang="en-US" dirty="0"/>
              <a:t>How can this be implemented in C++, and what are the challenges associated with this?</a:t>
            </a:r>
          </a:p>
          <a:p>
            <a:r>
              <a:rPr lang="en-US" dirty="0"/>
              <a:t>The data structures and algorithm layout</a:t>
            </a:r>
          </a:p>
          <a:p>
            <a:r>
              <a:rPr lang="en-US" dirty="0"/>
              <a:t>Implementing the parser</a:t>
            </a:r>
          </a:p>
          <a:p>
            <a:r>
              <a:rPr lang="en-US" dirty="0"/>
              <a:t>Evaluating expressions</a:t>
            </a:r>
          </a:p>
          <a:p>
            <a:r>
              <a:rPr lang="en-US" dirty="0"/>
              <a:t>Working with functions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86568A-58EA-4AB8-0477-4F5F409224A6}"/>
              </a:ext>
            </a:extLst>
          </p:cNvPr>
          <p:cNvSpPr txBox="1">
            <a:spLocks/>
          </p:cNvSpPr>
          <p:nvPr/>
        </p:nvSpPr>
        <p:spPr>
          <a:xfrm>
            <a:off x="1078233" y="2556234"/>
            <a:ext cx="1880258" cy="5109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(8+9)*10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Stage 0 – Tokenizing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71A243-B068-479B-C50E-1DA4B2D4865B}"/>
                  </a:ext>
                </a:extLst>
              </p:cNvPr>
              <p:cNvSpPr txBox="1"/>
              <p:nvPr/>
            </p:nvSpPr>
            <p:spPr>
              <a:xfrm>
                <a:off x="1078233" y="1886059"/>
                <a:ext cx="18802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8+9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⋅10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71A243-B068-479B-C50E-1DA4B2D48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33" y="1886059"/>
                <a:ext cx="188025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53D99B-55E7-96AC-573A-CE3AC757C82D}"/>
                  </a:ext>
                </a:extLst>
              </p:cNvPr>
              <p:cNvSpPr txBox="1"/>
              <p:nvPr/>
            </p:nvSpPr>
            <p:spPr>
              <a:xfrm>
                <a:off x="4715878" y="1886059"/>
                <a:ext cx="18489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5×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53D99B-55E7-96AC-573A-CE3AC757C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878" y="1886059"/>
                <a:ext cx="184890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9C4C0D-BBA9-04F9-EFA7-65900A47ABAB}"/>
                  </a:ext>
                </a:extLst>
              </p:cNvPr>
              <p:cNvSpPr txBox="1"/>
              <p:nvPr/>
            </p:nvSpPr>
            <p:spPr>
              <a:xfrm>
                <a:off x="8680257" y="1609170"/>
                <a:ext cx="1528560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9C4C0D-BBA9-04F9-EFA7-65900A47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257" y="1609170"/>
                <a:ext cx="1528560" cy="818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09E0ADF-681B-DD8D-AE31-F05DF561CB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48" t="16252" r="17588" b="16253"/>
          <a:stretch/>
        </p:blipFill>
        <p:spPr>
          <a:xfrm>
            <a:off x="1008305" y="3303892"/>
            <a:ext cx="2020113" cy="2243122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EC37052-E5F1-4D74-2E2F-B1E609D319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94" t="323" r="20295"/>
          <a:stretch/>
        </p:blipFill>
        <p:spPr>
          <a:xfrm>
            <a:off x="4529220" y="3227349"/>
            <a:ext cx="1869141" cy="2415784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6AB1E24-4D6F-7257-58A3-0F419A6E9FD1}"/>
              </a:ext>
            </a:extLst>
          </p:cNvPr>
          <p:cNvSpPr txBox="1">
            <a:spLocks/>
          </p:cNvSpPr>
          <p:nvPr/>
        </p:nvSpPr>
        <p:spPr>
          <a:xfrm>
            <a:off x="4529220" y="2556767"/>
            <a:ext cx="2268268" cy="5104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5*sin(</a:t>
            </a:r>
            <a:r>
              <a:rPr lang="en-US" sz="2800" dirty="0" err="1">
                <a:latin typeface="Consolas" panose="020B0609020204030204" pitchFamily="49" charset="0"/>
              </a:rPr>
              <a:t>e^x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3263811-49AC-6699-0F09-7BA396778C04}"/>
              </a:ext>
            </a:extLst>
          </p:cNvPr>
          <p:cNvSpPr txBox="1">
            <a:spLocks/>
          </p:cNvSpPr>
          <p:nvPr/>
        </p:nvSpPr>
        <p:spPr>
          <a:xfrm>
            <a:off x="8071761" y="2556234"/>
            <a:ext cx="2887591" cy="5104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diff(6x^3e^x)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D506A-0C8A-BE91-E245-4AD60CFDD2AD}"/>
              </a:ext>
            </a:extLst>
          </p:cNvPr>
          <p:cNvSpPr txBox="1"/>
          <p:nvPr/>
        </p:nvSpPr>
        <p:spPr>
          <a:xfrm>
            <a:off x="7974989" y="279821"/>
            <a:ext cx="3250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Note: The derivative will not be typed explicitly, it will be called as a function in the C++ code.</a:t>
            </a:r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FAA60158-37A2-B2BE-7D5B-56D0BB3588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833" r="19725"/>
          <a:stretch/>
        </p:blipFill>
        <p:spPr>
          <a:xfrm>
            <a:off x="8417317" y="3227349"/>
            <a:ext cx="2196477" cy="23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Stage 1 – </a:t>
            </a:r>
            <a:r>
              <a:rPr lang="en-GB" dirty="0" err="1"/>
              <a:t>Lexing</a:t>
            </a:r>
            <a:endParaRPr lang="en-GB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09E0ADF-681B-DD8D-AE31-F05DF561C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48" t="16252" r="17588" b="16253"/>
          <a:stretch/>
        </p:blipFill>
        <p:spPr>
          <a:xfrm>
            <a:off x="1008305" y="3303892"/>
            <a:ext cx="2020113" cy="2243122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EC37052-E5F1-4D74-2E2F-B1E609D31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94" t="323" r="20295"/>
          <a:stretch/>
        </p:blipFill>
        <p:spPr>
          <a:xfrm>
            <a:off x="4515773" y="3227349"/>
            <a:ext cx="1869141" cy="2415784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FAA60158-37A2-B2BE-7D5B-56D0BB358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3" r="19725"/>
          <a:stretch/>
        </p:blipFill>
        <p:spPr>
          <a:xfrm>
            <a:off x="8417317" y="3227349"/>
            <a:ext cx="2196477" cy="2396209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4473982-4C1D-80AE-57EE-CCD1FD6612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34" t="5643" r="18690" b="15043"/>
          <a:stretch/>
        </p:blipFill>
        <p:spPr>
          <a:xfrm>
            <a:off x="1029016" y="4295348"/>
            <a:ext cx="1978689" cy="170115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15E85DD-E512-4DB4-D156-D907123DF9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63" t="5805" r="18644" b="5812"/>
          <a:stretch/>
        </p:blipFill>
        <p:spPr>
          <a:xfrm>
            <a:off x="4513334" y="4295348"/>
            <a:ext cx="2020113" cy="177501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8122087-82DD-7BAE-C8A6-ADF0AF40B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85" t="7477" r="18583" b="6687"/>
          <a:stretch/>
        </p:blipFill>
        <p:spPr>
          <a:xfrm>
            <a:off x="8417317" y="4066850"/>
            <a:ext cx="2259106" cy="19296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9C3EF16-A43E-8D91-0187-2898B717DA05}"/>
              </a:ext>
            </a:extLst>
          </p:cNvPr>
          <p:cNvSpPr/>
          <p:nvPr/>
        </p:nvSpPr>
        <p:spPr>
          <a:xfrm>
            <a:off x="1701617" y="4491318"/>
            <a:ext cx="927847" cy="429318"/>
          </a:xfrm>
          <a:prstGeom prst="ellipse">
            <a:avLst/>
          </a:prstGeom>
          <a:noFill/>
          <a:ln w="76200">
            <a:solidFill>
              <a:srgbClr val="99402B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BCAC62-F32A-C151-3AB3-06CCD85EEE18}"/>
              </a:ext>
            </a:extLst>
          </p:cNvPr>
          <p:cNvSpPr/>
          <p:nvPr/>
        </p:nvSpPr>
        <p:spPr>
          <a:xfrm>
            <a:off x="4632310" y="4602358"/>
            <a:ext cx="927847" cy="429318"/>
          </a:xfrm>
          <a:prstGeom prst="ellipse">
            <a:avLst/>
          </a:prstGeom>
          <a:noFill/>
          <a:ln w="76200">
            <a:solidFill>
              <a:srgbClr val="99402B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62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-0.03727 L 0.00482 -0.25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07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-4.79167E-6 -0.223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0579 L 0.00039 -0.214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Stage 2 – Processing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4473982-4C1D-80AE-57EE-CCD1FD661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34" t="5643" r="18690" b="15043"/>
          <a:stretch/>
        </p:blipFill>
        <p:spPr>
          <a:xfrm>
            <a:off x="1029016" y="4295348"/>
            <a:ext cx="1978689" cy="170115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15E85DD-E512-4DB4-D156-D907123DF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63" t="5805" r="18644" b="5812"/>
          <a:stretch/>
        </p:blipFill>
        <p:spPr>
          <a:xfrm>
            <a:off x="4513334" y="4295348"/>
            <a:ext cx="2020113" cy="177501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8122087-82DD-7BAE-C8A6-ADF0AF40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85" t="7477" r="18583" b="6687"/>
          <a:stretch/>
        </p:blipFill>
        <p:spPr>
          <a:xfrm>
            <a:off x="8417317" y="4066850"/>
            <a:ext cx="2259106" cy="192965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245026-453E-E366-E84B-889A5563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7" t="8137" r="18756" b="15490"/>
          <a:stretch/>
        </p:blipFill>
        <p:spPr>
          <a:xfrm>
            <a:off x="1029015" y="4427079"/>
            <a:ext cx="1978689" cy="164328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4DDF62D-EC88-C029-8F2B-E00F1FA6F2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17" t="4413" r="22724" b="1471"/>
          <a:stretch/>
        </p:blipFill>
        <p:spPr>
          <a:xfrm>
            <a:off x="8565234" y="3908469"/>
            <a:ext cx="1963272" cy="2246414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F168C413-DEB5-4E01-BBCE-C1704CB610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85" t="5833" r="23789" b="7348"/>
          <a:stretch/>
        </p:blipFill>
        <p:spPr>
          <a:xfrm>
            <a:off x="4412547" y="4160928"/>
            <a:ext cx="2120900" cy="204385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D394705-62AB-6E70-C3A6-9CF1E7B6F8FD}"/>
              </a:ext>
            </a:extLst>
          </p:cNvPr>
          <p:cNvSpPr/>
          <p:nvPr/>
        </p:nvSpPr>
        <p:spPr>
          <a:xfrm>
            <a:off x="4556244" y="5646497"/>
            <a:ext cx="1934292" cy="508386"/>
          </a:xfrm>
          <a:prstGeom prst="ellipse">
            <a:avLst/>
          </a:prstGeom>
          <a:noFill/>
          <a:ln w="76200">
            <a:solidFill>
              <a:srgbClr val="99402B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2F5062-355A-8F88-C1D1-D095587D0BA6}"/>
              </a:ext>
            </a:extLst>
          </p:cNvPr>
          <p:cNvSpPr/>
          <p:nvPr/>
        </p:nvSpPr>
        <p:spPr>
          <a:xfrm>
            <a:off x="4412546" y="4524909"/>
            <a:ext cx="1507520" cy="446013"/>
          </a:xfrm>
          <a:prstGeom prst="ellipse">
            <a:avLst/>
          </a:prstGeom>
          <a:noFill/>
          <a:ln w="76200">
            <a:solidFill>
              <a:srgbClr val="99402B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84B06E-0EEB-349C-8F12-C4D242D4856C}"/>
              </a:ext>
            </a:extLst>
          </p:cNvPr>
          <p:cNvSpPr/>
          <p:nvPr/>
        </p:nvSpPr>
        <p:spPr>
          <a:xfrm>
            <a:off x="8565234" y="4295348"/>
            <a:ext cx="1507520" cy="446013"/>
          </a:xfrm>
          <a:prstGeom prst="ellipse">
            <a:avLst/>
          </a:prstGeom>
          <a:noFill/>
          <a:ln w="76200">
            <a:solidFill>
              <a:srgbClr val="99402B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A7873F-30B3-88E7-C727-97297F1835BB}"/>
              </a:ext>
            </a:extLst>
          </p:cNvPr>
          <p:cNvSpPr/>
          <p:nvPr/>
        </p:nvSpPr>
        <p:spPr>
          <a:xfrm>
            <a:off x="8654346" y="5037379"/>
            <a:ext cx="1507520" cy="446013"/>
          </a:xfrm>
          <a:prstGeom prst="ellipse">
            <a:avLst/>
          </a:prstGeom>
          <a:noFill/>
          <a:ln w="76200">
            <a:solidFill>
              <a:srgbClr val="99402B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37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-4.79167E-6 -0.37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4.79167E-6 -0.383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-2.70833E-6 -0.341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Stage 3 – Infix to Postfix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C7BACFD-2BD1-073B-6162-A1095862857B}"/>
              </a:ext>
            </a:extLst>
          </p:cNvPr>
          <p:cNvSpPr txBox="1">
            <a:spLocks/>
          </p:cNvSpPr>
          <p:nvPr/>
        </p:nvSpPr>
        <p:spPr>
          <a:xfrm>
            <a:off x="1459233" y="2045266"/>
            <a:ext cx="1880258" cy="5109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(8+9)*10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E46491A-435F-0114-E132-D516B81D8C42}"/>
              </a:ext>
            </a:extLst>
          </p:cNvPr>
          <p:cNvSpPr txBox="1">
            <a:spLocks/>
          </p:cNvSpPr>
          <p:nvPr/>
        </p:nvSpPr>
        <p:spPr>
          <a:xfrm>
            <a:off x="1459233" y="2700044"/>
            <a:ext cx="2268268" cy="5104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5*sin(</a:t>
            </a:r>
            <a:r>
              <a:rPr lang="en-US" sz="2800" dirty="0" err="1">
                <a:latin typeface="Consolas" panose="020B0609020204030204" pitchFamily="49" charset="0"/>
              </a:rPr>
              <a:t>e^x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E03296-8D14-7205-017E-BC77A081FE4F}"/>
              </a:ext>
            </a:extLst>
          </p:cNvPr>
          <p:cNvSpPr txBox="1">
            <a:spLocks/>
          </p:cNvSpPr>
          <p:nvPr/>
        </p:nvSpPr>
        <p:spPr>
          <a:xfrm>
            <a:off x="1459233" y="3292834"/>
            <a:ext cx="2109467" cy="5104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6*x^3*</a:t>
            </a:r>
            <a:r>
              <a:rPr lang="en-US" sz="2800" dirty="0" err="1">
                <a:latin typeface="Consolas" panose="020B0609020204030204" pitchFamily="49" charset="0"/>
              </a:rPr>
              <a:t>e^x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D10597-3ED2-ED40-F787-96D68F6DAABC}"/>
              </a:ext>
            </a:extLst>
          </p:cNvPr>
          <p:cNvSpPr txBox="1">
            <a:spLocks/>
          </p:cNvSpPr>
          <p:nvPr/>
        </p:nvSpPr>
        <p:spPr>
          <a:xfrm>
            <a:off x="3973832" y="2045266"/>
            <a:ext cx="2192017" cy="5109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8 9 + 10 *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D645D83-7118-A99B-F197-F65EB1A1E2A8}"/>
              </a:ext>
            </a:extLst>
          </p:cNvPr>
          <p:cNvSpPr txBox="1">
            <a:spLocks/>
          </p:cNvSpPr>
          <p:nvPr/>
        </p:nvSpPr>
        <p:spPr>
          <a:xfrm>
            <a:off x="3973832" y="2700044"/>
            <a:ext cx="2858768" cy="5104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5 e x ^ sin *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BA50CA5-A76A-B4DE-FF95-9E83B44C8EF1}"/>
              </a:ext>
            </a:extLst>
          </p:cNvPr>
          <p:cNvSpPr txBox="1">
            <a:spLocks/>
          </p:cNvSpPr>
          <p:nvPr/>
        </p:nvSpPr>
        <p:spPr>
          <a:xfrm>
            <a:off x="3973833" y="3292834"/>
            <a:ext cx="3658867" cy="5104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6 x 3 ^ * e x ^ 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93BC95-92FD-50ED-58AA-2695E1970E77}"/>
              </a:ext>
            </a:extLst>
          </p:cNvPr>
          <p:cNvSpPr txBox="1"/>
          <p:nvPr/>
        </p:nvSpPr>
        <p:spPr>
          <a:xfrm>
            <a:off x="8037833" y="1823529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Postfix notation is another way of representing an equation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837A77-FC93-01F2-D4B5-D331A14E2EB2}"/>
              </a:ext>
            </a:extLst>
          </p:cNvPr>
          <p:cNvSpPr txBox="1"/>
          <p:nvPr/>
        </p:nvSpPr>
        <p:spPr>
          <a:xfrm>
            <a:off x="8037833" y="2638056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Operator precedence is not needed – order of operations is explicit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66EB6F-BAEE-5BD9-D7BF-6403CDA11ED0}"/>
              </a:ext>
            </a:extLst>
          </p:cNvPr>
          <p:cNvSpPr txBox="1"/>
          <p:nvPr/>
        </p:nvSpPr>
        <p:spPr>
          <a:xfrm>
            <a:off x="8037833" y="3803269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order of operations is much easier for a computer to handle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4469A7-2FB1-602A-594B-ED66D0FC2176}"/>
              </a:ext>
            </a:extLst>
          </p:cNvPr>
          <p:cNvSpPr txBox="1"/>
          <p:nvPr/>
        </p:nvSpPr>
        <p:spPr>
          <a:xfrm>
            <a:off x="1459233" y="3910342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operator goes </a:t>
            </a:r>
            <a:r>
              <a:rPr lang="en-GB" sz="2000" b="1" dirty="0"/>
              <a:t>after</a:t>
            </a:r>
            <a:r>
              <a:rPr lang="en-GB" sz="2000" dirty="0"/>
              <a:t> the operands (hence, </a:t>
            </a:r>
            <a:r>
              <a:rPr lang="en-GB" sz="2000" b="1" dirty="0"/>
              <a:t>post</a:t>
            </a:r>
            <a:r>
              <a:rPr lang="en-GB" sz="2000" dirty="0"/>
              <a:t>fix)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F73E9E9-99BF-8E90-42DC-929C2914B14A}"/>
              </a:ext>
            </a:extLst>
          </p:cNvPr>
          <p:cNvSpPr/>
          <p:nvPr/>
        </p:nvSpPr>
        <p:spPr>
          <a:xfrm>
            <a:off x="3611882" y="2185573"/>
            <a:ext cx="342900" cy="158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4EECE44-FAD6-921A-450D-10F805C2F5D4}"/>
              </a:ext>
            </a:extLst>
          </p:cNvPr>
          <p:cNvSpPr/>
          <p:nvPr/>
        </p:nvSpPr>
        <p:spPr>
          <a:xfrm>
            <a:off x="3611882" y="2848712"/>
            <a:ext cx="342900" cy="158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1F939E-28F2-D894-CF94-1F3C51E6A61B}"/>
              </a:ext>
            </a:extLst>
          </p:cNvPr>
          <p:cNvSpPr/>
          <p:nvPr/>
        </p:nvSpPr>
        <p:spPr>
          <a:xfrm>
            <a:off x="3611882" y="3469013"/>
            <a:ext cx="342900" cy="158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3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Stage 3 – Infix to Postfix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42AB8BC-1483-3243-09BF-110CC50D1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8" r="7708"/>
          <a:stretch/>
        </p:blipFill>
        <p:spPr>
          <a:xfrm>
            <a:off x="6769100" y="1378047"/>
            <a:ext cx="4368800" cy="4657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DCAFDC-ADC1-C633-8B16-1D8278778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023" y="1651973"/>
            <a:ext cx="4234351" cy="44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Stage 4 – Parsing the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A1C83-F7B9-AF00-1900-18F7644EE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199" y="421302"/>
            <a:ext cx="3959475" cy="5573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4CB1E-2083-908B-D604-6DA00166ECDF}"/>
              </a:ext>
            </a:extLst>
          </p:cNvPr>
          <p:cNvSpPr txBox="1"/>
          <p:nvPr/>
        </p:nvSpPr>
        <p:spPr>
          <a:xfrm>
            <a:off x="1295400" y="1821192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step iterates over each lexical token in the postfix equation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8B1C3-7E1D-6858-3642-2E6148CFBB1F}"/>
              </a:ext>
            </a:extLst>
          </p:cNvPr>
          <p:cNvSpPr txBox="1"/>
          <p:nvPr/>
        </p:nvSpPr>
        <p:spPr>
          <a:xfrm>
            <a:off x="1295400" y="2533492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It converts each value into something the computer can now use efficiently</a:t>
            </a:r>
          </a:p>
        </p:txBody>
      </p:sp>
    </p:spTree>
    <p:extLst>
      <p:ext uri="{BB962C8B-B14F-4D97-AF65-F5344CB8AC3E}">
        <p14:creationId xmlns:p14="http://schemas.microsoft.com/office/powerpoint/2010/main" val="15194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3602-1A29-DFC1-A2F5-A40427C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E22E6-3F4C-B88D-A5ED-6DE3A708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core data types which store all the information about an equation</a:t>
            </a:r>
          </a:p>
        </p:txBody>
      </p:sp>
    </p:spTree>
    <p:extLst>
      <p:ext uri="{BB962C8B-B14F-4D97-AF65-F5344CB8AC3E}">
        <p14:creationId xmlns:p14="http://schemas.microsoft.com/office/powerpoint/2010/main" val="16898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Component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4CB1E-2083-908B-D604-6DA00166ECDF}"/>
              </a:ext>
            </a:extLst>
          </p:cNvPr>
          <p:cNvSpPr txBox="1"/>
          <p:nvPr/>
        </p:nvSpPr>
        <p:spPr>
          <a:xfrm>
            <a:off x="1295400" y="1789442"/>
            <a:ext cx="638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project implements a polymorphic data structure. This allows us to avoid C++’s static typing.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4D36D-9B3B-74E6-6B3C-CAAEDE58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0" y="123638"/>
            <a:ext cx="3264719" cy="5953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3F741C-8A81-C709-B4AE-0DADD730CCE6}"/>
              </a:ext>
            </a:extLst>
          </p:cNvPr>
          <p:cNvSpPr txBox="1"/>
          <p:nvPr/>
        </p:nvSpPr>
        <p:spPr>
          <a:xfrm>
            <a:off x="1295400" y="2521660"/>
            <a:ext cx="638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Component class implements </a:t>
            </a:r>
            <a:r>
              <a:rPr lang="en-GB" sz="2000" i="1" dirty="0"/>
              <a:t>virtual</a:t>
            </a:r>
            <a:r>
              <a:rPr lang="en-GB" sz="2000" dirty="0"/>
              <a:t> functions, which are intended to be overridden by the other data types.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8C113-DEA1-E3B6-7F60-EBB4F396A369}"/>
              </a:ext>
            </a:extLst>
          </p:cNvPr>
          <p:cNvSpPr txBox="1"/>
          <p:nvPr/>
        </p:nvSpPr>
        <p:spPr>
          <a:xfrm>
            <a:off x="1295400" y="3561655"/>
            <a:ext cx="6388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main functions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onsolas" panose="020B0609020204030204" pitchFamily="49" charset="0"/>
              </a:rPr>
              <a:t>eval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onsolas" panose="020B0609020204030204" pitchFamily="49" charset="0"/>
              </a:rPr>
              <a:t>substitute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onsolas" panose="020B0609020204030204" pitchFamily="49" charset="0"/>
              </a:rPr>
              <a:t>differentiate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onsolas" panose="020B0609020204030204" pitchFamily="49" charset="0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9110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Tree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4CB1E-2083-908B-D604-6DA00166ECDF}"/>
              </a:ext>
            </a:extLst>
          </p:cNvPr>
          <p:cNvSpPr txBox="1"/>
          <p:nvPr/>
        </p:nvSpPr>
        <p:spPr>
          <a:xfrm>
            <a:off x="1295400" y="1789442"/>
            <a:ext cx="5861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stores an equation and provides some helper functions, such as pretty-printing.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3ED3E-10EE-0C52-0468-25844561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64" y="479148"/>
            <a:ext cx="3904536" cy="527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499864-B801-BC05-C072-A2F32A1F8BCB}"/>
              </a:ext>
            </a:extLst>
          </p:cNvPr>
          <p:cNvSpPr txBox="1"/>
          <p:nvPr/>
        </p:nvSpPr>
        <p:spPr>
          <a:xfrm>
            <a:off x="1295400" y="2664864"/>
            <a:ext cx="586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class isn’t strictly necessary, but it does make the development easier. For a higher-performance implementation, this class could be excluded. More on this later.</a:t>
            </a:r>
          </a:p>
        </p:txBody>
      </p:sp>
    </p:spTree>
    <p:extLst>
      <p:ext uri="{BB962C8B-B14F-4D97-AF65-F5344CB8AC3E}">
        <p14:creationId xmlns:p14="http://schemas.microsoft.com/office/powerpoint/2010/main" val="109476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Number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4CB1E-2083-908B-D604-6DA00166ECDF}"/>
              </a:ext>
            </a:extLst>
          </p:cNvPr>
          <p:cNvSpPr txBox="1"/>
          <p:nvPr/>
        </p:nvSpPr>
        <p:spPr>
          <a:xfrm>
            <a:off x="1295400" y="1789442"/>
            <a:ext cx="5861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stores a single scalar value, and allows access to it via it’s </a:t>
            </a:r>
            <a:r>
              <a:rPr lang="en-GB" sz="2000" dirty="0">
                <a:latin typeface="Consolas" panose="020B0609020204030204" pitchFamily="49" charset="0"/>
              </a:rPr>
              <a:t>eval</a:t>
            </a:r>
            <a:r>
              <a:rPr lang="en-GB" sz="2000" dirty="0"/>
              <a:t> member.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84B11-D877-494C-C3E6-EAD9B5773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277796"/>
            <a:ext cx="4219830" cy="5653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B7563-8373-FE7F-B814-3F62C3EB3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104348"/>
            <a:ext cx="3762900" cy="495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71852-3CDE-8A89-2887-AC51C0C20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032979"/>
            <a:ext cx="5677692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3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a derivative</a:t>
            </a:r>
          </a:p>
          <a:p>
            <a:r>
              <a:rPr lang="en-US" dirty="0"/>
              <a:t>Simplifying equations</a:t>
            </a:r>
          </a:p>
          <a:p>
            <a:r>
              <a:rPr lang="en-US" dirty="0"/>
              <a:t>Advanced functionality</a:t>
            </a:r>
          </a:p>
          <a:p>
            <a:r>
              <a:rPr lang="en-US" dirty="0"/>
              <a:t>Benchmarks and scope for further optimization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0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Variable Class (evaluation)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4CB1E-2083-908B-D604-6DA00166ECDF}"/>
                  </a:ext>
                </a:extLst>
              </p:cNvPr>
              <p:cNvSpPr txBox="1"/>
              <p:nvPr/>
            </p:nvSpPr>
            <p:spPr>
              <a:xfrm>
                <a:off x="1295400" y="1789442"/>
                <a:ext cx="6121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This stores a variable, such as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/>
                  <a:t> 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/>
                  <a:t>. It also enables substitution of another node into a variable.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4CB1E-2083-908B-D604-6DA00166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789442"/>
                <a:ext cx="6121400" cy="707886"/>
              </a:xfrm>
              <a:prstGeom prst="rect">
                <a:avLst/>
              </a:prstGeom>
              <a:blipFill>
                <a:blip r:embed="rId3"/>
                <a:stretch>
                  <a:fillRect l="-1096" t="-4310" r="-1892" b="-15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63F968E-4F53-BFA6-AFE6-C44A4E76F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357" y="67728"/>
            <a:ext cx="3844993" cy="5965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981BB-2FF5-A6BE-809F-BC6351A95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861" y="3746500"/>
            <a:ext cx="5817187" cy="20140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BDCAC0-B20E-4701-4153-48ACF9527E80}"/>
              </a:ext>
            </a:extLst>
          </p:cNvPr>
          <p:cNvSpPr txBox="1"/>
          <p:nvPr/>
        </p:nvSpPr>
        <p:spPr>
          <a:xfrm>
            <a:off x="1245861" y="2614082"/>
            <a:ext cx="612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variable cannot be numerically evaluated without a value substituted in, and hence the </a:t>
            </a:r>
            <a:r>
              <a:rPr lang="en-GB" sz="2000" dirty="0">
                <a:latin typeface="Consolas" panose="020B0609020204030204" pitchFamily="49" charset="0"/>
              </a:rPr>
              <a:t>eval</a:t>
            </a:r>
            <a:r>
              <a:rPr lang="en-GB" sz="2000" dirty="0"/>
              <a:t> method will always error.</a:t>
            </a:r>
          </a:p>
        </p:txBody>
      </p:sp>
    </p:spTree>
    <p:extLst>
      <p:ext uri="{BB962C8B-B14F-4D97-AF65-F5344CB8AC3E}">
        <p14:creationId xmlns:p14="http://schemas.microsoft.com/office/powerpoint/2010/main" val="39698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Function Class (evaluation)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4CB1E-2083-908B-D604-6DA00166ECDF}"/>
              </a:ext>
            </a:extLst>
          </p:cNvPr>
          <p:cNvSpPr txBox="1"/>
          <p:nvPr/>
        </p:nvSpPr>
        <p:spPr>
          <a:xfrm>
            <a:off x="1295400" y="1574531"/>
            <a:ext cx="761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Function class is the most complex data type in the project, as it must perform a wide range of different operations.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B1BAC9-5335-BC90-C523-40A39E2C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2" r="6932"/>
          <a:stretch/>
        </p:blipFill>
        <p:spPr>
          <a:xfrm>
            <a:off x="9539368" y="138817"/>
            <a:ext cx="2258932" cy="6488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CCA099-B2CA-7AF1-9198-F409A24D7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597588"/>
            <a:ext cx="7224891" cy="1831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9B553-19DF-4D15-0C30-E05D6736BC4F}"/>
              </a:ext>
            </a:extLst>
          </p:cNvPr>
          <p:cNvSpPr txBox="1"/>
          <p:nvPr/>
        </p:nvSpPr>
        <p:spPr>
          <a:xfrm>
            <a:off x="1295400" y="2614369"/>
            <a:ext cx="761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</a:t>
            </a:r>
            <a:r>
              <a:rPr lang="en-GB" sz="2000" dirty="0">
                <a:latin typeface="Consolas" panose="020B0609020204030204" pitchFamily="49" charset="0"/>
              </a:rPr>
              <a:t>eval</a:t>
            </a:r>
            <a:r>
              <a:rPr lang="en-GB" sz="2000" dirty="0"/>
              <a:t> method of the Function class takes all of its operands, evaluates them, and then passes them to it’s </a:t>
            </a:r>
            <a:r>
              <a:rPr lang="en-GB" sz="2000" dirty="0">
                <a:latin typeface="Consolas" panose="020B0609020204030204" pitchFamily="49" charset="0"/>
              </a:rPr>
              <a:t>functor</a:t>
            </a:r>
            <a:r>
              <a:rPr lang="en-GB" sz="2000" dirty="0"/>
              <a:t> member</a:t>
            </a:r>
          </a:p>
        </p:txBody>
      </p:sp>
    </p:spTree>
    <p:extLst>
      <p:ext uri="{BB962C8B-B14F-4D97-AF65-F5344CB8AC3E}">
        <p14:creationId xmlns:p14="http://schemas.microsoft.com/office/powerpoint/2010/main" val="9961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Function Class (substitution)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B1BAC9-5335-BC90-C523-40A39E2C2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2" r="6932"/>
          <a:stretch/>
        </p:blipFill>
        <p:spPr>
          <a:xfrm>
            <a:off x="9539368" y="138817"/>
            <a:ext cx="2258932" cy="64884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9B553-19DF-4D15-0C30-E05D6736BC4F}"/>
              </a:ext>
            </a:extLst>
          </p:cNvPr>
          <p:cNvSpPr txBox="1"/>
          <p:nvPr/>
        </p:nvSpPr>
        <p:spPr>
          <a:xfrm>
            <a:off x="1295400" y="1820750"/>
            <a:ext cx="7613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 substitute a value into the Function node, a copy of the function is made and each operand of the function is added into the copy, after being evaluated.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45D6F-033E-8773-FF82-E975996C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738" y="3283245"/>
            <a:ext cx="6977462" cy="26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3602-1A29-DFC1-A2F5-A40427C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the Final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E22E6-3F4C-B88D-A5ED-6DE3A708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Producing a tree object from the parsed equation in postfix notation</a:t>
            </a:r>
          </a:p>
        </p:txBody>
      </p:sp>
    </p:spTree>
    <p:extLst>
      <p:ext uri="{BB962C8B-B14F-4D97-AF65-F5344CB8AC3E}">
        <p14:creationId xmlns:p14="http://schemas.microsoft.com/office/powerpoint/2010/main" val="9338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Postfix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F9B553-19DF-4D15-0C30-E05D6736BC4F}"/>
                  </a:ext>
                </a:extLst>
              </p:cNvPr>
              <p:cNvSpPr txBox="1"/>
              <p:nvPr/>
            </p:nvSpPr>
            <p:spPr>
              <a:xfrm>
                <a:off x="1295400" y="1820750"/>
                <a:ext cx="84328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Evaluating an equation in postfix notation is very simple with the use of a stack.</a:t>
                </a:r>
              </a:p>
              <a:p>
                <a:endParaRPr lang="en-GB" sz="2000" dirty="0"/>
              </a:p>
              <a:p>
                <a:pPr marL="342900" indent="-342900">
                  <a:buFontTx/>
                  <a:buChar char="-"/>
                </a:pPr>
                <a:r>
                  <a:rPr lang="en-GB" sz="2000" dirty="0"/>
                  <a:t>Values are pushed to the stack until an operator is found</a:t>
                </a:r>
              </a:p>
              <a:p>
                <a:pPr marL="342900" indent="-342900">
                  <a:buFontTx/>
                  <a:buChar char="-"/>
                </a:pPr>
                <a:r>
                  <a:rPr lang="en-GB" sz="2000" dirty="0"/>
                  <a:t>The top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 items are popped off the stack and passed to the operator</a:t>
                </a:r>
              </a:p>
              <a:p>
                <a:pPr marL="342900" indent="-342900">
                  <a:buFontTx/>
                  <a:buChar char="-"/>
                </a:pPr>
                <a:r>
                  <a:rPr lang="en-GB" sz="2000" dirty="0"/>
                  <a:t>The result of the calculation is pushed back onto the stack</a:t>
                </a:r>
              </a:p>
              <a:p>
                <a:pPr marL="342900" indent="-342900">
                  <a:buFontTx/>
                  <a:buChar char="-"/>
                </a:pPr>
                <a:r>
                  <a:rPr lang="en-GB" sz="2000" dirty="0"/>
                  <a:t>This process repeats until the stack is empty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F9B553-19DF-4D15-0C30-E05D6736B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820750"/>
                <a:ext cx="8432800" cy="2246769"/>
              </a:xfrm>
              <a:prstGeom prst="rect">
                <a:avLst/>
              </a:prstGeom>
              <a:blipFill>
                <a:blip r:embed="rId3"/>
                <a:stretch>
                  <a:fillRect l="-795" t="-1359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1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a Tree, Not a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9B553-19DF-4D15-0C30-E05D6736BC4F}"/>
              </a:ext>
            </a:extLst>
          </p:cNvPr>
          <p:cNvSpPr txBox="1"/>
          <p:nvPr/>
        </p:nvSpPr>
        <p:spPr>
          <a:xfrm>
            <a:off x="1295400" y="2063915"/>
            <a:ext cx="39814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order to produce a Tree object, instead of a numeric result, a small alteration is required to the typical postfix evaluation algorithm.</a:t>
            </a:r>
          </a:p>
          <a:p>
            <a:endParaRPr lang="en-GB" sz="2000" dirty="0"/>
          </a:p>
          <a:p>
            <a:r>
              <a:rPr lang="en-GB" sz="2000" dirty="0"/>
              <a:t>Instead of pushing the numeric result from an operator, a new Function object is created with the corresponding operands.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EC4EE-AEB7-BA35-0089-BB535181F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026" y="1646238"/>
            <a:ext cx="4853474" cy="40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a Tree, Not a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FB5EC-DBD5-91FE-102B-669B63272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128" y="457200"/>
            <a:ext cx="4008330" cy="5395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1C558-55C1-2416-F1FA-0829C0E100FE}"/>
              </a:ext>
            </a:extLst>
          </p:cNvPr>
          <p:cNvSpPr txBox="1"/>
          <p:nvPr/>
        </p:nvSpPr>
        <p:spPr>
          <a:xfrm>
            <a:off x="1295400" y="1692890"/>
            <a:ext cx="576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 implement a stack, an </a:t>
            </a:r>
            <a:r>
              <a:rPr lang="en-GB" sz="2000" dirty="0">
                <a:latin typeface="Consolas" panose="020B0609020204030204" pitchFamily="49" charset="0"/>
              </a:rPr>
              <a:t>std::vector</a:t>
            </a:r>
            <a:r>
              <a:rPr lang="en-GB" sz="2000" dirty="0"/>
              <a:t> is used. This has a method to pop off the last element and has a variable size, and therefore can be used as if it were a </a:t>
            </a:r>
            <a:r>
              <a:rPr lang="en-GB" sz="2000"/>
              <a:t>stack.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DEA31-86BA-FF27-4803-D3D04382F0B7}"/>
              </a:ext>
            </a:extLst>
          </p:cNvPr>
          <p:cNvSpPr txBox="1"/>
          <p:nvPr/>
        </p:nvSpPr>
        <p:spPr>
          <a:xfrm>
            <a:off x="1263973" y="3062981"/>
            <a:ext cx="576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Each Function object supports an </a:t>
            </a:r>
            <a:r>
              <a:rPr lang="en-GB" sz="2000" dirty="0" err="1">
                <a:latin typeface="Consolas" panose="020B0609020204030204" pitchFamily="49" charset="0"/>
              </a:rPr>
              <a:t>addValue</a:t>
            </a:r>
            <a:r>
              <a:rPr lang="en-GB" sz="2000" dirty="0"/>
              <a:t> method, which adds an operand to the Function. 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If an incorrect number of operands are added to a function, the program will raise an error.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D0CB21-833D-9B3B-D4F0-0CCA04757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485" y="3821439"/>
            <a:ext cx="2839654" cy="3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6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Testing This Approach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1C558-55C1-2416-F1FA-0829C0E100FE}"/>
              </a:ext>
            </a:extLst>
          </p:cNvPr>
          <p:cNvSpPr txBox="1"/>
          <p:nvPr/>
        </p:nvSpPr>
        <p:spPr>
          <a:xfrm>
            <a:off x="1295400" y="1665633"/>
            <a:ext cx="6108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Let’s now go back to the examples shown before and check whether we get the same output.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7901C2-70F5-24AC-F264-DC7FFE4C028C}"/>
                  </a:ext>
                </a:extLst>
              </p:cNvPr>
              <p:cNvSpPr txBox="1"/>
              <p:nvPr/>
            </p:nvSpPr>
            <p:spPr>
              <a:xfrm>
                <a:off x="1295400" y="2381427"/>
                <a:ext cx="18802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8+9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⋅10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7901C2-70F5-24AC-F264-DC7FFE4C0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81427"/>
                <a:ext cx="188025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E71D1F-4818-3C98-4C4B-744EDEA8FB3F}"/>
                  </a:ext>
                </a:extLst>
              </p:cNvPr>
              <p:cNvSpPr txBox="1"/>
              <p:nvPr/>
            </p:nvSpPr>
            <p:spPr>
              <a:xfrm>
                <a:off x="5389647" y="2381427"/>
                <a:ext cx="14871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E71D1F-4818-3C98-4C4B-744EDEA8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647" y="2381427"/>
                <a:ext cx="148713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500315-AF4F-3066-2E8A-828F6B7CC5F4}"/>
                  </a:ext>
                </a:extLst>
              </p:cNvPr>
              <p:cNvSpPr txBox="1"/>
              <p:nvPr/>
            </p:nvSpPr>
            <p:spPr>
              <a:xfrm>
                <a:off x="9368040" y="1998658"/>
                <a:ext cx="1528560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8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500315-AF4F-3066-2E8A-828F6B7C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040" y="1998658"/>
                <a:ext cx="1528560" cy="818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0DB9894-1DD0-C9B5-F149-1FD5F98D3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611" y="3488960"/>
            <a:ext cx="3060402" cy="1867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16FF1-97BE-AB3E-B64D-8F85592BE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11" y="3019927"/>
            <a:ext cx="3060402" cy="347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3D4881-2C74-FF12-AB3B-BB6C42F6B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935" y="3036347"/>
            <a:ext cx="3060402" cy="330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19FD3C-D82A-0228-B815-335E53E228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1935" y="3488960"/>
            <a:ext cx="3060402" cy="19095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F0CFC4-3CD6-2B3A-CE9D-112C488FD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2121" y="3019927"/>
            <a:ext cx="3060400" cy="307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0B4CC4-F251-CC66-FB07-8174259714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2120" y="3425969"/>
            <a:ext cx="3060400" cy="26005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0A8E30-015E-3810-6FD7-7E254BB3A3AF}"/>
              </a:ext>
            </a:extLst>
          </p:cNvPr>
          <p:cNvSpPr txBox="1"/>
          <p:nvPr/>
        </p:nvSpPr>
        <p:spPr>
          <a:xfrm>
            <a:off x="8396094" y="512051"/>
            <a:ext cx="3366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Remember, the derivative will be applied by a separate function (covered later)</a:t>
            </a:r>
          </a:p>
        </p:txBody>
      </p:sp>
    </p:spTree>
    <p:extLst>
      <p:ext uri="{BB962C8B-B14F-4D97-AF65-F5344CB8AC3E}">
        <p14:creationId xmlns:p14="http://schemas.microsoft.com/office/powerpoint/2010/main" val="2460717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3602-1A29-DFC1-A2F5-A40427C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Differentiation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E22E6-3F4C-B88D-A5ED-6DE3A708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Computing a derivative recursively</a:t>
            </a:r>
          </a:p>
        </p:txBody>
      </p:sp>
    </p:spTree>
    <p:extLst>
      <p:ext uri="{BB962C8B-B14F-4D97-AF65-F5344CB8AC3E}">
        <p14:creationId xmlns:p14="http://schemas.microsoft.com/office/powerpoint/2010/main" val="349777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Problems with Numeric Differentiation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9B553-19DF-4D15-0C30-E05D6736BC4F}"/>
              </a:ext>
            </a:extLst>
          </p:cNvPr>
          <p:cNvSpPr txBox="1"/>
          <p:nvPr/>
        </p:nvSpPr>
        <p:spPr>
          <a:xfrm>
            <a:off x="1295400" y="1646238"/>
            <a:ext cx="745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To compute a derivative with a computer, it’s possible to take the definition of the derivative and approximate it.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F0C32B-B9F3-710B-9ABF-8CA2A4249BC1}"/>
                  </a:ext>
                </a:extLst>
              </p:cNvPr>
              <p:cNvSpPr txBox="1"/>
              <p:nvPr/>
            </p:nvSpPr>
            <p:spPr>
              <a:xfrm>
                <a:off x="4413392" y="3070600"/>
                <a:ext cx="3365214" cy="7167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240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F0C32B-B9F3-710B-9ABF-8CA2A4249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92" y="3070600"/>
                <a:ext cx="3365214" cy="716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38D6F3-4CDA-9B44-D98A-1CAC59543F87}"/>
                  </a:ext>
                </a:extLst>
              </p:cNvPr>
              <p:cNvSpPr txBox="1"/>
              <p:nvPr/>
            </p:nvSpPr>
            <p:spPr>
              <a:xfrm>
                <a:off x="4036734" y="4324813"/>
                <a:ext cx="4118530" cy="5501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24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|≪1</m:t>
                    </m:r>
                  </m:oMath>
                </a14:m>
                <a:endParaRPr lang="en-GB" sz="2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38D6F3-4CDA-9B44-D98A-1CAC59543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34" y="4324813"/>
                <a:ext cx="4118530" cy="55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64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3602-1A29-DFC1-A2F5-A40427C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Symbolic Mathematics?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E22E6-3F4C-B88D-A5ED-6DE3A708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Basic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3847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Problems with Numeric Differentiation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9B553-19DF-4D15-0C30-E05D6736BC4F}"/>
              </a:ext>
            </a:extLst>
          </p:cNvPr>
          <p:cNvSpPr txBox="1"/>
          <p:nvPr/>
        </p:nvSpPr>
        <p:spPr>
          <a:xfrm>
            <a:off x="1295400" y="1646238"/>
            <a:ext cx="8497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This approach has many issues – mainly due to floating point limitations.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41749-936E-2735-DCC3-B9FA7047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72" y="2046348"/>
            <a:ext cx="5304220" cy="4047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C3A007-6A29-D469-33BC-DC91A6BB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482" y="2097062"/>
            <a:ext cx="4139839" cy="38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2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Implementing Symbolic Differentiation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9B553-19DF-4D15-0C30-E05D6736BC4F}"/>
              </a:ext>
            </a:extLst>
          </p:cNvPr>
          <p:cNvSpPr txBox="1"/>
          <p:nvPr/>
        </p:nvSpPr>
        <p:spPr>
          <a:xfrm>
            <a:off x="1295400" y="1646238"/>
            <a:ext cx="7455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Because the equation is represented as a tree, we can traverse it recursively and differentiate each node, producing a new tree which represents the symbolic derivative of the original equation.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46CE7-09B0-BE14-5B88-EF3A098E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661901"/>
            <a:ext cx="3084882" cy="3302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68267-3CC3-B24C-FAF7-2C22575D2868}"/>
              </a:ext>
            </a:extLst>
          </p:cNvPr>
          <p:cNvSpPr txBox="1"/>
          <p:nvPr/>
        </p:nvSpPr>
        <p:spPr>
          <a:xfrm>
            <a:off x="4629912" y="3710628"/>
            <a:ext cx="4454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The rules on the left can be applied recursively to each node.</a:t>
            </a:r>
          </a:p>
        </p:txBody>
      </p:sp>
    </p:spTree>
    <p:extLst>
      <p:ext uri="{BB962C8B-B14F-4D97-AF65-F5344CB8AC3E}">
        <p14:creationId xmlns:p14="http://schemas.microsoft.com/office/powerpoint/2010/main" val="50082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Derivative of a Scalar or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93BD9-D4EA-FA34-51FD-178EE2C4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04" y="1646238"/>
            <a:ext cx="6220210" cy="448069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BB8F09-7A06-9D7D-AA26-721C0B6B3778}"/>
              </a:ext>
            </a:extLst>
          </p:cNvPr>
          <p:cNvSpPr txBox="1">
            <a:spLocks/>
          </p:cNvSpPr>
          <p:nvPr/>
        </p:nvSpPr>
        <p:spPr>
          <a:xfrm>
            <a:off x="1213104" y="3424428"/>
            <a:ext cx="3953256" cy="25862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node is a number, derivative is zero</a:t>
            </a:r>
          </a:p>
          <a:p>
            <a:r>
              <a:rPr lang="en-US"/>
              <a:t>If node is a variable</a:t>
            </a:r>
          </a:p>
          <a:p>
            <a:pPr lvl="1"/>
            <a:r>
              <a:rPr lang="en-US"/>
              <a:t>If variable name equals W.R.T., gradient is one</a:t>
            </a:r>
          </a:p>
          <a:p>
            <a:pPr lvl="1"/>
            <a:r>
              <a:rPr lang="en-US"/>
              <a:t>Otherwise, gradient is zero</a:t>
            </a:r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0B8CD2-1438-B18E-9CF3-2560B083C23A}"/>
                  </a:ext>
                </a:extLst>
              </p:cNvPr>
              <p:cNvSpPr txBox="1"/>
              <p:nvPr/>
            </p:nvSpPr>
            <p:spPr>
              <a:xfrm>
                <a:off x="1373431" y="1730502"/>
                <a:ext cx="189859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0B8CD2-1438-B18E-9CF3-2560B083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431" y="1730502"/>
                <a:ext cx="1898597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D1D155-C3D3-DDB9-341F-E126B37A0814}"/>
                  </a:ext>
                </a:extLst>
              </p:cNvPr>
              <p:cNvSpPr txBox="1"/>
              <p:nvPr/>
            </p:nvSpPr>
            <p:spPr>
              <a:xfrm>
                <a:off x="1373430" y="2458974"/>
                <a:ext cx="92608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D1D155-C3D3-DDB9-341F-E126B37A0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430" y="2458974"/>
                <a:ext cx="92608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41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Derivative of Addition and Subtraction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CFAD4-E901-CE71-BFAD-258E72A8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096" y="1722922"/>
            <a:ext cx="5342400" cy="46312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AF2E6D-26BF-EE29-85B0-C6EDA65EC283}"/>
              </a:ext>
            </a:extLst>
          </p:cNvPr>
          <p:cNvSpPr txBox="1">
            <a:spLocks/>
          </p:cNvSpPr>
          <p:nvPr/>
        </p:nvSpPr>
        <p:spPr>
          <a:xfrm>
            <a:off x="1295400" y="2813305"/>
            <a:ext cx="4858512" cy="25862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Extract the operands of the operation</a:t>
            </a:r>
          </a:p>
          <a:p>
            <a:r>
              <a:rPr lang="en-US"/>
              <a:t>Differentiate LHS and RHS</a:t>
            </a:r>
          </a:p>
          <a:p>
            <a:r>
              <a:rPr lang="en-US"/>
              <a:t>Create a new addition/subtraction node</a:t>
            </a:r>
          </a:p>
          <a:p>
            <a:r>
              <a:rPr lang="en-US"/>
              <a:t>Set the differentiated values as operands</a:t>
            </a:r>
          </a:p>
          <a:p>
            <a:r>
              <a:rPr lang="en-US"/>
              <a:t>Return the new node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68CC8F-EB6B-391C-6BF7-30A8B321E025}"/>
                  </a:ext>
                </a:extLst>
              </p:cNvPr>
              <p:cNvSpPr txBox="1"/>
              <p:nvPr/>
            </p:nvSpPr>
            <p:spPr>
              <a:xfrm>
                <a:off x="1295400" y="1841794"/>
                <a:ext cx="4195265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68CC8F-EB6B-391C-6BF7-30A8B321E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841794"/>
                <a:ext cx="4195265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554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Derivative of Multiplication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AF2E6D-26BF-EE29-85B0-C6EDA65EC283}"/>
              </a:ext>
            </a:extLst>
          </p:cNvPr>
          <p:cNvSpPr txBox="1">
            <a:spLocks/>
          </p:cNvSpPr>
          <p:nvPr/>
        </p:nvSpPr>
        <p:spPr>
          <a:xfrm>
            <a:off x="1295400" y="2400300"/>
            <a:ext cx="4858512" cy="377647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Extract the operands of the operation</a:t>
            </a:r>
          </a:p>
          <a:p>
            <a:r>
              <a:rPr lang="en-US"/>
              <a:t>Differentiate LHS and RHS</a:t>
            </a:r>
          </a:p>
          <a:p>
            <a:r>
              <a:rPr lang="en-US"/>
              <a:t>Create a multiplication node</a:t>
            </a:r>
          </a:p>
          <a:p>
            <a:pPr lvl="1"/>
            <a:r>
              <a:rPr lang="en-US"/>
              <a:t>Derivative of LHS</a:t>
            </a:r>
          </a:p>
          <a:p>
            <a:pPr lvl="1"/>
            <a:r>
              <a:rPr lang="en-US"/>
              <a:t>RHS</a:t>
            </a:r>
          </a:p>
          <a:p>
            <a:r>
              <a:rPr lang="en-US"/>
              <a:t>Create another multiplication node</a:t>
            </a:r>
          </a:p>
          <a:p>
            <a:pPr lvl="1"/>
            <a:r>
              <a:rPr lang="en-US"/>
              <a:t>LHS</a:t>
            </a:r>
          </a:p>
          <a:p>
            <a:pPr lvl="1"/>
            <a:r>
              <a:rPr lang="en-US"/>
              <a:t>Derivative or RHS</a:t>
            </a:r>
          </a:p>
          <a:p>
            <a:r>
              <a:rPr lang="en-US"/>
              <a:t>Create addition node</a:t>
            </a:r>
          </a:p>
          <a:p>
            <a:pPr lvl="1"/>
            <a:r>
              <a:rPr lang="en-US"/>
              <a:t>Both multiplication nodes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9B4A8-43A1-84CB-DBB1-70CE7788B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00" y="322326"/>
            <a:ext cx="5287519" cy="62133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346EB0-CF0B-4C21-D409-5F01321BE20B}"/>
                  </a:ext>
                </a:extLst>
              </p:cNvPr>
              <p:cNvSpPr txBox="1"/>
              <p:nvPr/>
            </p:nvSpPr>
            <p:spPr>
              <a:xfrm>
                <a:off x="1295400" y="1751143"/>
                <a:ext cx="4195265" cy="5442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346EB0-CF0B-4C21-D409-5F01321B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751143"/>
                <a:ext cx="4195265" cy="544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1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Derivative of Division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AF2E6D-26BF-EE29-85B0-C6EDA65EC283}"/>
              </a:ext>
            </a:extLst>
          </p:cNvPr>
          <p:cNvSpPr txBox="1">
            <a:spLocks/>
          </p:cNvSpPr>
          <p:nvPr/>
        </p:nvSpPr>
        <p:spPr>
          <a:xfrm>
            <a:off x="1295400" y="3239421"/>
            <a:ext cx="4858512" cy="33692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Same process as for multiplication, except with subtraction instead of addition, and an extra division node at the end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50FF732-5203-95D3-D2E1-B35189CE1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78" t="8734" r="13537" b="5200"/>
          <a:stretch/>
        </p:blipFill>
        <p:spPr>
          <a:xfrm>
            <a:off x="7452360" y="155448"/>
            <a:ext cx="4553712" cy="66203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0AD425-68DA-1A84-0B30-5E2C95527C3B}"/>
                  </a:ext>
                </a:extLst>
              </p:cNvPr>
              <p:cNvSpPr txBox="1"/>
              <p:nvPr/>
            </p:nvSpPr>
            <p:spPr>
              <a:xfrm>
                <a:off x="1295400" y="1751143"/>
                <a:ext cx="4195265" cy="7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0AD425-68DA-1A84-0B30-5E2C95527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751143"/>
                <a:ext cx="4195265" cy="761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76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Testing These Rules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AF2E6D-26BF-EE29-85B0-C6EDA65EC283}"/>
              </a:ext>
            </a:extLst>
          </p:cNvPr>
          <p:cNvSpPr txBox="1">
            <a:spLocks/>
          </p:cNvSpPr>
          <p:nvPr/>
        </p:nvSpPr>
        <p:spPr>
          <a:xfrm>
            <a:off x="1295400" y="1744377"/>
            <a:ext cx="4881372" cy="9713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We can now test if the differentiation algorithm works correctly by running it on some simple equations.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F5C0E-A158-EAD4-16D4-436A87D9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20" y="2813907"/>
            <a:ext cx="2660400" cy="329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48234-275A-3914-2DE4-E6D5FC37B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20" y="3224915"/>
            <a:ext cx="1719394" cy="326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479508-3DD1-960A-9779-57862E43D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245" y="2813907"/>
            <a:ext cx="2660400" cy="341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F3E08A-7B3E-51E7-E804-CDB680A43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245" y="3228538"/>
            <a:ext cx="1685291" cy="347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2EBDD1-1DBE-E562-B556-52A11A59B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345" y="2769689"/>
            <a:ext cx="3191256" cy="3859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7F5F4-12B4-933B-BCEA-8A5303905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4345" y="3224915"/>
            <a:ext cx="2272283" cy="390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3673F1-D0E8-3AC8-FA9B-3871A5BC0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5820" y="3914454"/>
            <a:ext cx="2660400" cy="4127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B06221-B6CC-C228-6B77-ED31803FD6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821" y="4410957"/>
            <a:ext cx="3131316" cy="3713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B34742-2D6B-A207-96AD-CEE13ECA08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995" y="5091102"/>
            <a:ext cx="4648981" cy="4015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AFB4A0-B1BA-7CDE-6796-CCA8FC979C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5061" y="5551120"/>
            <a:ext cx="9439783" cy="38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9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3602-1A29-DFC1-A2F5-A40427C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Simplification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E22E6-3F4C-B88D-A5ED-6DE3A708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Simplifying equations – in particular, the results of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59192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is Simplification Implemented?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AF2E6D-26BF-EE29-85B0-C6EDA65EC283}"/>
              </a:ext>
            </a:extLst>
          </p:cNvPr>
          <p:cNvSpPr txBox="1">
            <a:spLocks/>
          </p:cNvSpPr>
          <p:nvPr/>
        </p:nvSpPr>
        <p:spPr>
          <a:xfrm>
            <a:off x="1295400" y="2014125"/>
            <a:ext cx="4008120" cy="34219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Simplification is implemented in the same way as differentiation.</a:t>
            </a:r>
          </a:p>
          <a:p>
            <a:pPr marL="0" indent="0">
              <a:buNone/>
            </a:pPr>
            <a:r>
              <a:rPr lang="en-US"/>
              <a:t>We define certain patterns and rules, and these are applied recursively to each node in the tree.</a:t>
            </a:r>
          </a:p>
          <a:p>
            <a:pPr marL="0" indent="0">
              <a:buNone/>
            </a:pPr>
            <a:r>
              <a:rPr lang="en-US"/>
              <a:t>Currently, only very simple rules are defined, however it would be easy to design more advanced ones to further simplify equations.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DB5DE-14F6-EB10-ACB8-1DF2830E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40" y="1999510"/>
            <a:ext cx="5104901" cy="34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7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Effective is This Solution?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AF2E6D-26BF-EE29-85B0-C6EDA65EC283}"/>
              </a:ext>
            </a:extLst>
          </p:cNvPr>
          <p:cNvSpPr txBox="1">
            <a:spLocks/>
          </p:cNvSpPr>
          <p:nvPr/>
        </p:nvSpPr>
        <p:spPr>
          <a:xfrm>
            <a:off x="1295400" y="2014125"/>
            <a:ext cx="4008120" cy="25670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The rules defined previously will be very effective for the results of differentiation.</a:t>
            </a:r>
          </a:p>
          <a:p>
            <a:pPr marL="0" indent="0">
              <a:buNone/>
            </a:pPr>
            <a:r>
              <a:rPr lang="en-US"/>
              <a:t>Unfortunately, they are less useful in more general cases.</a:t>
            </a:r>
          </a:p>
          <a:p>
            <a:pPr marL="0" indent="0">
              <a:buNone/>
            </a:pPr>
            <a:r>
              <a:rPr lang="en-US"/>
              <a:t>Luckily, it is very easy to add new rules.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D5A28B-4FFC-002D-88CE-430C09ADFDBA}"/>
              </a:ext>
            </a:extLst>
          </p:cNvPr>
          <p:cNvSpPr txBox="1">
            <a:spLocks/>
          </p:cNvSpPr>
          <p:nvPr/>
        </p:nvSpPr>
        <p:spPr>
          <a:xfrm>
            <a:off x="6486144" y="1814481"/>
            <a:ext cx="4008120" cy="389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Here is the example from before: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3C4D3-6D6D-10F5-05FD-8ABB83BB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3771"/>
            <a:ext cx="5052703" cy="436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3E312-5CDB-61A2-8FCC-F1776E5ED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66389"/>
            <a:ext cx="5052703" cy="20724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A3C0B2-0D92-10AB-1AFB-5468F44ABFF1}"/>
              </a:ext>
            </a:extLst>
          </p:cNvPr>
          <p:cNvSpPr txBox="1">
            <a:spLocks/>
          </p:cNvSpPr>
          <p:nvPr/>
        </p:nvSpPr>
        <p:spPr>
          <a:xfrm>
            <a:off x="6096000" y="3395149"/>
            <a:ext cx="5052703" cy="389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Here’s the result after applying these rules: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89EE75-B486-4FC5-78FB-F809E869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321" y="3784372"/>
            <a:ext cx="4906060" cy="53347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810A313-9765-976F-CE99-5525640365BF}"/>
              </a:ext>
            </a:extLst>
          </p:cNvPr>
          <p:cNvSpPr txBox="1">
            <a:spLocks/>
          </p:cNvSpPr>
          <p:nvPr/>
        </p:nvSpPr>
        <p:spPr>
          <a:xfrm>
            <a:off x="6096000" y="4512457"/>
            <a:ext cx="4979382" cy="12894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It’s not perfect, but it’s clear to see how implementing more rules could further simplify this.</a:t>
            </a:r>
          </a:p>
        </p:txBody>
      </p:sp>
    </p:spTree>
    <p:extLst>
      <p:ext uri="{BB962C8B-B14F-4D97-AF65-F5344CB8AC3E}">
        <p14:creationId xmlns:p14="http://schemas.microsoft.com/office/powerpoint/2010/main" val="292122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E1C4-DE10-D695-ACE5-A8F0973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Symbolic Mathematics?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1CADF0-DAD0-53FF-6DCD-F4340AB52799}"/>
                  </a:ext>
                </a:extLst>
              </p:cNvPr>
              <p:cNvSpPr txBox="1"/>
              <p:nvPr/>
            </p:nvSpPr>
            <p:spPr>
              <a:xfrm>
                <a:off x="2513658" y="2742013"/>
                <a:ext cx="2249077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e>
                          </m:d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1CADF0-DAD0-53FF-6DCD-F4340AB52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658" y="2742013"/>
                <a:ext cx="2249077" cy="807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092D10-2DBB-A757-443A-65440EBC2761}"/>
                  </a:ext>
                </a:extLst>
              </p:cNvPr>
              <p:cNvSpPr txBox="1"/>
              <p:nvPr/>
            </p:nvSpPr>
            <p:spPr>
              <a:xfrm>
                <a:off x="2120153" y="3702845"/>
                <a:ext cx="30360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15.395850367477133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092D10-2DBB-A757-443A-65440EBC2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153" y="3702845"/>
                <a:ext cx="3036088" cy="369332"/>
              </a:xfrm>
              <a:prstGeom prst="rect">
                <a:avLst/>
              </a:prstGeom>
              <a:blipFill>
                <a:blip r:embed="rId4"/>
                <a:stretch>
                  <a:fillRect l="-2008" r="-2008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7F4EEB-E5BD-D92F-5AC8-D299F4A6A3F6}"/>
                  </a:ext>
                </a:extLst>
              </p:cNvPr>
              <p:cNvSpPr txBox="1"/>
              <p:nvPr/>
            </p:nvSpPr>
            <p:spPr>
              <a:xfrm>
                <a:off x="7973543" y="2877305"/>
                <a:ext cx="1814984" cy="53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7F4EEB-E5BD-D92F-5AC8-D299F4A6A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543" y="2877305"/>
                <a:ext cx="1814984" cy="537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6E21EB-32C5-FFAE-E72B-0173107F4D02}"/>
                  </a:ext>
                </a:extLst>
              </p:cNvPr>
              <p:cNvSpPr txBox="1"/>
              <p:nvPr/>
            </p:nvSpPr>
            <p:spPr>
              <a:xfrm>
                <a:off x="8378718" y="3702845"/>
                <a:ext cx="10046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6E21EB-32C5-FFAE-E72B-0173107F4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18" y="3702845"/>
                <a:ext cx="1004634" cy="369332"/>
              </a:xfrm>
              <a:prstGeom prst="rect">
                <a:avLst/>
              </a:prstGeom>
              <a:blipFill>
                <a:blip r:embed="rId6"/>
                <a:stretch>
                  <a:fillRect l="-6061" r="-5455"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A570AD8-BFDC-3843-70A6-118205A59DA1}"/>
              </a:ext>
            </a:extLst>
          </p:cNvPr>
          <p:cNvSpPr txBox="1"/>
          <p:nvPr/>
        </p:nvSpPr>
        <p:spPr>
          <a:xfrm>
            <a:off x="1295400" y="1963294"/>
            <a:ext cx="491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Computers are good with numbers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69CB0-912D-ACDD-70DF-3A380E268967}"/>
              </a:ext>
            </a:extLst>
          </p:cNvPr>
          <p:cNvSpPr txBox="1"/>
          <p:nvPr/>
        </p:nvSpPr>
        <p:spPr>
          <a:xfrm>
            <a:off x="6539428" y="1955488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Humans are good with symbols*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523AC-9BB3-27F1-7191-D58DDC729CEE}"/>
              </a:ext>
            </a:extLst>
          </p:cNvPr>
          <p:cNvSpPr txBox="1"/>
          <p:nvPr/>
        </p:nvSpPr>
        <p:spPr>
          <a:xfrm>
            <a:off x="9904182" y="5843972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* Relatively speaking.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664F2-C52C-0D30-7EAD-3D64F1B33275}"/>
              </a:ext>
            </a:extLst>
          </p:cNvPr>
          <p:cNvSpPr txBox="1"/>
          <p:nvPr/>
        </p:nvSpPr>
        <p:spPr>
          <a:xfrm>
            <a:off x="2922695" y="4968418"/>
            <a:ext cx="6346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How can we program a computer to do both?</a:t>
            </a:r>
          </a:p>
        </p:txBody>
      </p:sp>
    </p:spTree>
    <p:extLst>
      <p:ext uri="{BB962C8B-B14F-4D97-AF65-F5344CB8AC3E}">
        <p14:creationId xmlns:p14="http://schemas.microsoft.com/office/powerpoint/2010/main" val="344321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  <p:bldP spid="13" grpId="0"/>
      <p:bldP spid="3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3602-1A29-DFC1-A2F5-A40427C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Some Simple Benchmarks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E22E6-3F4C-B88D-A5ED-6DE3A708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fast is this 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166307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8D987-57F9-A58B-1CB8-ABAF87A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Efficient is This Implementation?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AACCAE-9DC4-B82E-A0D1-EA03B0B67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743889"/>
            <a:ext cx="9974580" cy="229950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47F5DE-A5CC-211D-30A2-2583F58301D7}"/>
              </a:ext>
            </a:extLst>
          </p:cNvPr>
          <p:cNvSpPr txBox="1">
            <a:spLocks/>
          </p:cNvSpPr>
          <p:nvPr/>
        </p:nvSpPr>
        <p:spPr>
          <a:xfrm>
            <a:off x="1295400" y="4226973"/>
            <a:ext cx="7999476" cy="7382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It’s clear that the tree generation stage takes the longest, and that the numeric evaluation is the fastest stage.</a:t>
            </a:r>
          </a:p>
        </p:txBody>
      </p:sp>
    </p:spTree>
    <p:extLst>
      <p:ext uri="{BB962C8B-B14F-4D97-AF65-F5344CB8AC3E}">
        <p14:creationId xmlns:p14="http://schemas.microsoft.com/office/powerpoint/2010/main" val="206060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3602-1A29-DFC1-A2F5-A40427C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0718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E1C4-DE10-D695-ACE5-A8F0973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Symbolic Mathematics Useful?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70AD8-BFDC-3843-70A6-118205A59DA1}"/>
              </a:ext>
            </a:extLst>
          </p:cNvPr>
          <p:cNvSpPr txBox="1"/>
          <p:nvPr/>
        </p:nvSpPr>
        <p:spPr>
          <a:xfrm>
            <a:off x="1295400" y="1963294"/>
            <a:ext cx="4287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Since the invention of the first computers, our understanding of mathematics has increased dramatically.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99ED1-9907-90CA-F012-4573C9BA88A9}"/>
              </a:ext>
            </a:extLst>
          </p:cNvPr>
          <p:cNvSpPr txBox="1"/>
          <p:nvPr/>
        </p:nvSpPr>
        <p:spPr>
          <a:xfrm>
            <a:off x="1295400" y="3720679"/>
            <a:ext cx="428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includes mechanical computers!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1760ED-FE9F-2273-2F20-5264FBDDD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04" y="4227457"/>
            <a:ext cx="2344540" cy="175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B3F17E-B140-68FD-7F16-06DDC7354D79}"/>
              </a:ext>
            </a:extLst>
          </p:cNvPr>
          <p:cNvSpPr txBox="1"/>
          <p:nvPr/>
        </p:nvSpPr>
        <p:spPr>
          <a:xfrm>
            <a:off x="6096000" y="1963294"/>
            <a:ext cx="4287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first electronic computer, the ENIAC, did more calculations during it’s lifetime than the entire human population until that time.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F771B-DC87-6708-5E27-5E5FE4FFF41E}"/>
              </a:ext>
            </a:extLst>
          </p:cNvPr>
          <p:cNvSpPr txBox="1"/>
          <p:nvPr/>
        </p:nvSpPr>
        <p:spPr>
          <a:xfrm>
            <a:off x="6060171" y="4041384"/>
            <a:ext cx="4287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Manipulating and solving symbolic expressions provides a new tool to tackle more problems than ever.</a:t>
            </a:r>
          </a:p>
        </p:txBody>
      </p:sp>
    </p:spTree>
    <p:extLst>
      <p:ext uri="{BB962C8B-B14F-4D97-AF65-F5344CB8AC3E}">
        <p14:creationId xmlns:p14="http://schemas.microsoft.com/office/powerpoint/2010/main" val="78283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E1C4-DE10-D695-ACE5-A8F0973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Symbolic Mathematics Useful? (cont.)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3DCB8B-94E5-2E87-99FB-414EFF90ECD3}"/>
              </a:ext>
            </a:extLst>
          </p:cNvPr>
          <p:cNvSpPr txBox="1">
            <a:spLocks/>
          </p:cNvSpPr>
          <p:nvPr/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problems are too </a:t>
            </a:r>
            <a:r>
              <a:rPr lang="en-US" i="1" dirty="0"/>
              <a:t>complex</a:t>
            </a:r>
            <a:r>
              <a:rPr lang="en-US" dirty="0"/>
              <a:t> for humans to solve</a:t>
            </a:r>
          </a:p>
          <a:p>
            <a:r>
              <a:rPr lang="en-US" dirty="0"/>
              <a:t>Some problems are too </a:t>
            </a:r>
            <a:r>
              <a:rPr lang="en-US" i="1" dirty="0"/>
              <a:t>large</a:t>
            </a:r>
            <a:r>
              <a:rPr lang="en-US" dirty="0"/>
              <a:t> for humans to solve</a:t>
            </a:r>
          </a:p>
          <a:p>
            <a:r>
              <a:rPr lang="en-US" dirty="0"/>
              <a:t>Useful in scientific applications, where exact results are required</a:t>
            </a:r>
          </a:p>
          <a:p>
            <a:r>
              <a:rPr lang="en-US" dirty="0"/>
              <a:t>Required for visual solvers (e.g., Mathematica, Wolfram Alpha and Desmos)</a:t>
            </a:r>
          </a:p>
          <a:p>
            <a:r>
              <a:rPr lang="en-US" dirty="0"/>
              <a:t>Useful for step-by-step solutions (e.g., </a:t>
            </a:r>
            <a:r>
              <a:rPr lang="en-US" dirty="0" err="1"/>
              <a:t>Photomath</a:t>
            </a:r>
            <a:r>
              <a:rPr lang="en-US" dirty="0"/>
              <a:t>)</a:t>
            </a:r>
          </a:p>
          <a:p>
            <a:r>
              <a:rPr lang="en-US" dirty="0"/>
              <a:t>Extremely useful where exact answers are required, not just approximations (much more on this later)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9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3602-1A29-DFC1-A2F5-A40427C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Already Exists?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E22E6-3F4C-B88D-A5ED-6DE3A7089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Existing Software, Frameworks and Libraries</a:t>
            </a:r>
          </a:p>
        </p:txBody>
      </p:sp>
    </p:spTree>
    <p:extLst>
      <p:ext uri="{BB962C8B-B14F-4D97-AF65-F5344CB8AC3E}">
        <p14:creationId xmlns:p14="http://schemas.microsoft.com/office/powerpoint/2010/main" val="26207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E1C4-DE10-D695-ACE5-A8F0973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Wolfram Mathematica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87F0C-E105-7768-F40D-AE8D80192A77}"/>
              </a:ext>
            </a:extLst>
          </p:cNvPr>
          <p:cNvSpPr txBox="1"/>
          <p:nvPr/>
        </p:nvSpPr>
        <p:spPr>
          <a:xfrm>
            <a:off x="1295400" y="1771945"/>
            <a:ext cx="6868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Based on the Wolfram Language, it is capable of manipulating and solving incredibly complicated equations.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32FAE8-0652-5498-422A-BF00A1F1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09" y="378146"/>
            <a:ext cx="2476508" cy="253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AFE46-FE0A-CBD6-DDC8-8A569D365307}"/>
              </a:ext>
            </a:extLst>
          </p:cNvPr>
          <p:cNvSpPr txBox="1"/>
          <p:nvPr/>
        </p:nvSpPr>
        <p:spPr>
          <a:xfrm>
            <a:off x="1295400" y="3108914"/>
            <a:ext cx="6868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has been used in many ground-breaking research projects.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E4C90-80A6-3BED-EC1B-BF5396EA2D80}"/>
              </a:ext>
            </a:extLst>
          </p:cNvPr>
          <p:cNvSpPr txBox="1"/>
          <p:nvPr/>
        </p:nvSpPr>
        <p:spPr>
          <a:xfrm>
            <a:off x="1295400" y="4313173"/>
            <a:ext cx="6868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Unfortunately, it costs over £100 to use, and doesn’t integrate with other software.</a:t>
            </a:r>
          </a:p>
        </p:txBody>
      </p:sp>
    </p:spTree>
    <p:extLst>
      <p:ext uri="{BB962C8B-B14F-4D97-AF65-F5344CB8AC3E}">
        <p14:creationId xmlns:p14="http://schemas.microsoft.com/office/powerpoint/2010/main" val="6441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1014</TotalTime>
  <Words>2178</Words>
  <Application>Microsoft Office PowerPoint</Application>
  <PresentationFormat>Widescreen</PresentationFormat>
  <Paragraphs>296</Paragraphs>
  <Slides>52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Adobe Hebrew</vt:lpstr>
      <vt:lpstr>Arial</vt:lpstr>
      <vt:lpstr>Cambria Math</vt:lpstr>
      <vt:lpstr>Consolas</vt:lpstr>
      <vt:lpstr>Diamond Grid 16x9</vt:lpstr>
      <vt:lpstr>Symbolic Mathematics</vt:lpstr>
      <vt:lpstr>Contents</vt:lpstr>
      <vt:lpstr>Contents (cont.)</vt:lpstr>
      <vt:lpstr>What is Symbolic Mathematics?</vt:lpstr>
      <vt:lpstr>What is Symbolic Mathematics?</vt:lpstr>
      <vt:lpstr>Why is Symbolic Mathematics Useful?</vt:lpstr>
      <vt:lpstr>Why is Symbolic Mathematics Useful? (cont.)</vt:lpstr>
      <vt:lpstr>What Already Exists?</vt:lpstr>
      <vt:lpstr>Wolfram Mathematica</vt:lpstr>
      <vt:lpstr>mathui.cpp</vt:lpstr>
      <vt:lpstr>SymEngine (and Derivatives)</vt:lpstr>
      <vt:lpstr>What Can Be Learned From These?</vt:lpstr>
      <vt:lpstr>How Can This Be Implemented?</vt:lpstr>
      <vt:lpstr>What Does the System Need to be Capable of?</vt:lpstr>
      <vt:lpstr>Implementation I – Compile-Time Evaluation</vt:lpstr>
      <vt:lpstr>Implementation II – Runtime Evaluation</vt:lpstr>
      <vt:lpstr>Decisions Made For This Project</vt:lpstr>
      <vt:lpstr>Implementing the Parser</vt:lpstr>
      <vt:lpstr>The Goal of the Parser</vt:lpstr>
      <vt:lpstr>Stage 0 – Tokenizing</vt:lpstr>
      <vt:lpstr>Stage 1 – Lexing</vt:lpstr>
      <vt:lpstr>Stage 2 – Processing</vt:lpstr>
      <vt:lpstr>Stage 3 – Infix to Postfix</vt:lpstr>
      <vt:lpstr>Stage 3 – Infix to Postfix</vt:lpstr>
      <vt:lpstr>Stage 4 – Parsing the Results</vt:lpstr>
      <vt:lpstr>Implementing Data Types</vt:lpstr>
      <vt:lpstr>The Component Class</vt:lpstr>
      <vt:lpstr>The Tree Class</vt:lpstr>
      <vt:lpstr>The Number Class</vt:lpstr>
      <vt:lpstr>The Variable Class (evaluation)</vt:lpstr>
      <vt:lpstr>The Function Class (evaluation)</vt:lpstr>
      <vt:lpstr>The Function Class (substitution)</vt:lpstr>
      <vt:lpstr>Generating the Final tree</vt:lpstr>
      <vt:lpstr>Evaluating Postfix Notation</vt:lpstr>
      <vt:lpstr>Generating a Tree, Not a Number</vt:lpstr>
      <vt:lpstr>Generating a Tree, Not a Number</vt:lpstr>
      <vt:lpstr>Testing This Approach Works</vt:lpstr>
      <vt:lpstr>Differentiation</vt:lpstr>
      <vt:lpstr>Problems with Numeric Differentiation</vt:lpstr>
      <vt:lpstr>Problems with Numeric Differentiation</vt:lpstr>
      <vt:lpstr>Implementing Symbolic Differentiation</vt:lpstr>
      <vt:lpstr>Derivative of a Scalar or Variable</vt:lpstr>
      <vt:lpstr>Derivative of Addition and Subtraction</vt:lpstr>
      <vt:lpstr>Derivative of Multiplication</vt:lpstr>
      <vt:lpstr>Derivative of Division</vt:lpstr>
      <vt:lpstr>Testing These Rules</vt:lpstr>
      <vt:lpstr>Simplification</vt:lpstr>
      <vt:lpstr>How is Simplification Implemented?</vt:lpstr>
      <vt:lpstr>How Effective is This Solution?</vt:lpstr>
      <vt:lpstr>Some Simple Benchmarks</vt:lpstr>
      <vt:lpstr>How Efficient is This Implementation?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Mathematics</dc:title>
  <dc:creator>Toby Davis</dc:creator>
  <cp:lastModifiedBy>Toby Davis</cp:lastModifiedBy>
  <cp:revision>2</cp:revision>
  <dcterms:created xsi:type="dcterms:W3CDTF">2022-10-05T21:59:36Z</dcterms:created>
  <dcterms:modified xsi:type="dcterms:W3CDTF">2022-10-07T16:35:09Z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